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0D6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6CA"/>
          </a:solidFill>
        </a:fill>
      </a:tcStyle>
    </a:wholeTbl>
    <a:band2H>
      <a:tcTxStyle b="def" i="def"/>
      <a:tcStyle>
        <a:tcBdr/>
        <a:fill>
          <a:solidFill>
            <a:srgbClr val="FFEC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One way of addressing this is using more exhaustive testing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This lets us introduce Verus syntax, which is a …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Verification: Exhaustively checking the correctness of a program at “compile time”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We want our “compiler” to check this property, in a similar way it checks that the returned values are of the right type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What we’ve done so far is use the Verus tool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want our users to be able to build their code with just cargo and rustc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Also used for regular rust code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/>
          <p:cNvSpPr txBox="1"/>
          <p:nvPr>
            <p:ph type="title" hasCustomPrompt="1"/>
          </p:nvPr>
        </p:nvSpPr>
        <p:spPr>
          <a:xfrm>
            <a:off x="914400" y="1122362"/>
            <a:ext cx="10363200" cy="2387601"/>
          </a:xfrm>
          <a:prstGeom prst="rect">
            <a:avLst/>
          </a:prstGeom>
        </p:spPr>
        <p:txBody>
          <a:bodyPr anchor="b"/>
          <a:lstStyle>
            <a:lvl1pPr>
              <a:defRPr sz="50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914400" y="3602039"/>
            <a:ext cx="9144000" cy="62082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600">
                <a:solidFill>
                  <a:srgbClr val="953734"/>
                </a:solidFill>
              </a:defRPr>
            </a:lvl1pPr>
            <a:lvl2pPr marL="0" indent="457200">
              <a:buSzTx/>
              <a:buFontTx/>
              <a:buNone/>
              <a:defRPr sz="3600">
                <a:solidFill>
                  <a:srgbClr val="953734"/>
                </a:solidFill>
              </a:defRPr>
            </a:lvl2pPr>
            <a:lvl3pPr marL="0" indent="914400">
              <a:buSzTx/>
              <a:buFontTx/>
              <a:buNone/>
              <a:defRPr sz="3600">
                <a:solidFill>
                  <a:srgbClr val="953734"/>
                </a:solidFill>
              </a:defRPr>
            </a:lvl3pPr>
            <a:lvl4pPr marL="0" indent="1371600">
              <a:buSzTx/>
              <a:buFontTx/>
              <a:buNone/>
              <a:defRPr sz="3600">
                <a:solidFill>
                  <a:srgbClr val="953734"/>
                </a:solidFill>
              </a:defRPr>
            </a:lvl4pPr>
            <a:lvl5pPr marL="0" indent="1828800">
              <a:buSzTx/>
              <a:buFontTx/>
              <a:buNone/>
              <a:defRPr sz="3600">
                <a:solidFill>
                  <a:srgbClr val="953734"/>
                </a:solidFill>
              </a:defRPr>
            </a:lvl5pPr>
          </a:lstStyle>
          <a:p>
            <a:pPr/>
            <a:r>
              <a:t>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ection Title"/>
          <p:cNvSpPr txBox="1"/>
          <p:nvPr>
            <p:ph type="title" hasCustomPrompt="1"/>
          </p:nvPr>
        </p:nvSpPr>
        <p:spPr>
          <a:xfrm>
            <a:off x="831850" y="2759825"/>
            <a:ext cx="10515601" cy="180265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Section Title</a:t>
            </a:r>
          </a:p>
        </p:txBody>
      </p:sp>
      <p:sp>
        <p:nvSpPr>
          <p:cNvPr id="31" name="Body Level One…"/>
          <p:cNvSpPr txBox="1"/>
          <p:nvPr>
            <p:ph type="body" sz="quarter" idx="1" hasCustomPrompt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Subsection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11536685" y="6257537"/>
            <a:ext cx="413109" cy="39247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509016" y="365125"/>
            <a:ext cx="9776791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/>
          <p:nvPr>
            <p:ph type="sldNum" sz="quarter" idx="2"/>
          </p:nvPr>
        </p:nvSpPr>
        <p:spPr>
          <a:xfrm>
            <a:off x="11555606" y="6304838"/>
            <a:ext cx="413108" cy="39247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alk Overview"/>
          <p:cNvSpPr txBox="1"/>
          <p:nvPr>
            <p:ph type="title" hasCustomPrompt="1"/>
          </p:nvPr>
        </p:nvSpPr>
        <p:spPr>
          <a:xfrm>
            <a:off x="838200" y="365125"/>
            <a:ext cx="9776791" cy="1325564"/>
          </a:xfrm>
          <a:prstGeom prst="rect">
            <a:avLst/>
          </a:prstGeom>
        </p:spPr>
        <p:txBody>
          <a:bodyPr/>
          <a:lstStyle/>
          <a:p>
            <a:pPr/>
            <a:r>
              <a:t>Talk Overview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1527225" y="6276457"/>
            <a:ext cx="413108" cy="39247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" name="Body Level One…"/>
          <p:cNvSpPr txBox="1"/>
          <p:nvPr>
            <p:ph type="body" sz="quarter" idx="1" hasCustomPrompt="1"/>
          </p:nvPr>
        </p:nvSpPr>
        <p:spPr>
          <a:xfrm>
            <a:off x="838200" y="1862139"/>
            <a:ext cx="8549218" cy="506990"/>
          </a:xfrm>
          <a:prstGeom prst="rect">
            <a:avLst/>
          </a:prstGeom>
        </p:spPr>
        <p:txBody>
          <a:bodyPr/>
          <a:lstStyle>
            <a:lvl1pPr marL="514350" indent="-514350">
              <a:buFontTx/>
              <a:buAutoNum type="arabicPeriod" startAt="1"/>
              <a:defRPr>
                <a:solidFill>
                  <a:srgbClr val="808080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808080"/>
                </a:solidFill>
              </a:defRPr>
            </a:lvl2pPr>
            <a:lvl3pPr>
              <a:buFontTx/>
              <a:defRPr>
                <a:solidFill>
                  <a:srgbClr val="808080"/>
                </a:solidFill>
              </a:defRPr>
            </a:lvl3pPr>
            <a:lvl4pPr>
              <a:buFontTx/>
              <a:defRPr>
                <a:solidFill>
                  <a:srgbClr val="808080"/>
                </a:solidFill>
              </a:defRPr>
            </a:lvl4pPr>
            <a:lvl5pPr>
              <a:buFontTx/>
              <a:defRPr>
                <a:solidFill>
                  <a:srgbClr val="808080"/>
                </a:solidFill>
              </a:defRPr>
            </a:lvl5pPr>
          </a:lstStyle>
          <a:p>
            <a:pPr/>
            <a:r>
              <a:t>Introduction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Text Placeholder 6"/>
          <p:cNvSpPr/>
          <p:nvPr>
            <p:ph type="body" sz="quarter" idx="21" hasCustomPrompt="1"/>
          </p:nvPr>
        </p:nvSpPr>
        <p:spPr>
          <a:xfrm>
            <a:off x="838200" y="2686937"/>
            <a:ext cx="7895167" cy="5274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953734"/>
                </a:solidFill>
              </a:defRPr>
            </a:lvl1pPr>
          </a:lstStyle>
          <a:p>
            <a:pPr/>
            <a:r>
              <a:t>2.  Current Topic</a:t>
            </a:r>
          </a:p>
        </p:txBody>
      </p:sp>
      <p:sp>
        <p:nvSpPr>
          <p:cNvPr id="58" name="Text Placeholder 9"/>
          <p:cNvSpPr/>
          <p:nvPr>
            <p:ph type="body" sz="quarter" idx="22" hasCustomPrompt="1"/>
          </p:nvPr>
        </p:nvSpPr>
        <p:spPr>
          <a:xfrm>
            <a:off x="838200" y="3532189"/>
            <a:ext cx="7895167" cy="499485"/>
          </a:xfrm>
          <a:prstGeom prst="rect">
            <a:avLst/>
          </a:prstGeom>
        </p:spPr>
        <p:txBody>
          <a:bodyPr/>
          <a:lstStyle>
            <a:lvl1pPr marL="0" indent="0" defTabSz="393192">
              <a:spcBef>
                <a:spcPts val="400"/>
              </a:spcBef>
              <a:buSzTx/>
              <a:buFontTx/>
              <a:buNone/>
              <a:defRPr sz="1376"/>
            </a:lvl1pPr>
          </a:lstStyle>
          <a:p>
            <a:pPr/>
            <a:r>
              <a:t>3.  Next Topic
Second level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838200" y="365125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2pPr marL="789214" indent="-332014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11536685" y="6238616"/>
            <a:ext cx="413109" cy="3924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24255" y="365125"/>
            <a:ext cx="10150372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24255" y="1825625"/>
            <a:ext cx="10829545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546145" y="6238616"/>
            <a:ext cx="413108" cy="39247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" name="Graphic 4" descr="Graphic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0475" y="365125"/>
            <a:ext cx="1166649" cy="1166649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s://verus.rs/" TargetMode="External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/>
          <p:nvPr>
            <p:ph type="ctrTitle"/>
          </p:nvPr>
        </p:nvSpPr>
        <p:spPr>
          <a:xfrm>
            <a:off x="265723" y="-175561"/>
            <a:ext cx="10363201" cy="1999490"/>
          </a:xfrm>
          <a:prstGeom prst="rect">
            <a:avLst/>
          </a:prstGeom>
        </p:spPr>
        <p:txBody>
          <a:bodyPr/>
          <a:lstStyle/>
          <a:p>
            <a:pPr/>
            <a:r>
              <a:t>An introduction to Verus</a:t>
            </a:r>
          </a:p>
        </p:txBody>
      </p:sp>
      <p:sp>
        <p:nvSpPr>
          <p:cNvPr id="77" name="Subtitle 2"/>
          <p:cNvSpPr txBox="1"/>
          <p:nvPr>
            <p:ph type="subTitle" sz="quarter" idx="1"/>
          </p:nvPr>
        </p:nvSpPr>
        <p:spPr>
          <a:xfrm>
            <a:off x="265723" y="1902593"/>
            <a:ext cx="9144001" cy="10223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  <a:r>
              <a:t>Andrea Lattuada</a:t>
            </a:r>
            <a:br/>
            <a:r>
              <a:t>(and the Verus Team)</a:t>
            </a:r>
          </a:p>
        </p:txBody>
      </p:sp>
      <p:sp>
        <p:nvSpPr>
          <p:cNvPr id="78" name="Content Placeholder 3"/>
          <p:cNvSpPr txBox="1"/>
          <p:nvPr/>
        </p:nvSpPr>
        <p:spPr>
          <a:xfrm>
            <a:off x="311444" y="3107389"/>
            <a:ext cx="8415444" cy="102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3200"/>
            </a:pPr>
            <a:r>
              <a:t>Max Planck Institute</a:t>
            </a:r>
            <a:br/>
            <a:r>
              <a:t>   for Software Systems (MPI-SWS)</a:t>
            </a:r>
          </a:p>
        </p:txBody>
      </p:sp>
      <p:pic>
        <p:nvPicPr>
          <p:cNvPr id="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0399" t="9840" r="21790" b="15819"/>
          <a:stretch>
            <a:fillRect/>
          </a:stretch>
        </p:blipFill>
        <p:spPr>
          <a:xfrm>
            <a:off x="6656833" y="2112878"/>
            <a:ext cx="5535168" cy="4745124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ubtitle 2"/>
          <p:cNvSpPr txBox="1"/>
          <p:nvPr/>
        </p:nvSpPr>
        <p:spPr>
          <a:xfrm>
            <a:off x="311441" y="6002746"/>
            <a:ext cx="2071988" cy="48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72000"/>
              </a:lnSpc>
              <a:spcBef>
                <a:spcPts val="1000"/>
              </a:spcBef>
              <a:defRPr sz="2200" u="sng">
                <a:solidFill>
                  <a:srgbClr val="4433FF"/>
                </a:solidFill>
                <a:uFill>
                  <a:solidFill>
                    <a:srgbClr val="4433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953734"/>
                </a:solidFill>
                <a:uFillTx/>
              </a:defRPr>
            </a:pPr>
            <a:r>
              <a:rPr u="sng">
                <a:solidFill>
                  <a:srgbClr val="4433FF"/>
                </a:solidFill>
                <a:uFill>
                  <a:solidFill>
                    <a:srgbClr val="4433FF"/>
                  </a:solidFill>
                </a:uFill>
                <a:hlinkClick r:id="rId3" invalidUrl="" action="" tgtFrame="" tooltip="" history="1" highlightClick="0" endSnd="0"/>
              </a:rPr>
              <a:t>https://verus.rs/</a:t>
            </a:r>
          </a:p>
        </p:txBody>
      </p:sp>
      <p:pic>
        <p:nvPicPr>
          <p:cNvPr id="81" name="Graphic 7" descr="Graphic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5722" y="4139098"/>
            <a:ext cx="1695939" cy="1695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53" name="use vstd::prelude::*; verus! {…"/>
          <p:cNvSpPr txBox="1"/>
          <p:nvPr/>
        </p:nvSpPr>
        <p:spPr>
          <a:xfrm>
            <a:off x="672097" y="1286682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54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1700629" y="6238616"/>
            <a:ext cx="258624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57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62" name="use vstd::prelude::*; verus! {…"/>
          <p:cNvSpPr txBox="1"/>
          <p:nvPr/>
        </p:nvSpPr>
        <p:spPr>
          <a:xfrm>
            <a:off x="672097" y="1286682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63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66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67" name="ensures…"/>
          <p:cNvSpPr txBox="1"/>
          <p:nvPr/>
        </p:nvSpPr>
        <p:spPr>
          <a:xfrm>
            <a:off x="696503" y="2311819"/>
            <a:ext cx="4453335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168" name="&amp;&amp;…"/>
          <p:cNvSpPr txBox="1"/>
          <p:nvPr/>
        </p:nvSpPr>
        <p:spPr>
          <a:xfrm>
            <a:off x="705004" y="2650618"/>
            <a:ext cx="4864882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169" name="(r: u64)"/>
          <p:cNvSpPr txBox="1"/>
          <p:nvPr/>
        </p:nvSpPr>
        <p:spPr>
          <a:xfrm>
            <a:off x="6622591" y="2022616"/>
            <a:ext cx="1160959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170" name="unreached()"/>
          <p:cNvSpPr txBox="1"/>
          <p:nvPr/>
        </p:nvSpPr>
        <p:spPr>
          <a:xfrm>
            <a:off x="6011443" y="3826687"/>
            <a:ext cx="207005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pic>
        <p:nvPicPr>
          <p:cNvPr id="171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9641" y="2380185"/>
            <a:ext cx="1425677" cy="76201"/>
          </a:xfrm>
          <a:prstGeom prst="rect">
            <a:avLst/>
          </a:prstGeom>
        </p:spPr>
      </p:pic>
      <p:pic>
        <p:nvPicPr>
          <p:cNvPr id="173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325" y="3325260"/>
            <a:ext cx="5001178" cy="76201"/>
          </a:xfrm>
          <a:prstGeom prst="rect">
            <a:avLst/>
          </a:prstGeom>
        </p:spPr>
      </p:pic>
      <p:pic>
        <p:nvPicPr>
          <p:cNvPr id="17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8815" y="4205783"/>
            <a:ext cx="1735306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6"/>
      <p:bldP build="whole" bldLvl="1" animBg="1" rev="0" advAuto="0" spid="167" grpId="3"/>
      <p:bldP build="whole" bldLvl="1" animBg="1" rev="0" advAuto="0" spid="173" grpId="4"/>
      <p:bldP build="whole" bldLvl="1" animBg="1" rev="0" advAuto="0" spid="175" grpId="7"/>
      <p:bldP build="whole" bldLvl="1" animBg="1" rev="0" advAuto="0" spid="171" grpId="2"/>
      <p:bldP build="whole" bldLvl="1" animBg="1" rev="0" advAuto="0" spid="169" grpId="1"/>
      <p:bldP build="whole" bldLvl="1" animBg="1" rev="0" advAuto="0" spid="168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81" name="use vstd::prelude::*; verus! {…"/>
          <p:cNvSpPr txBox="1"/>
          <p:nvPr/>
        </p:nvSpPr>
        <p:spPr>
          <a:xfrm>
            <a:off x="672097" y="1286682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82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85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86" name="ensures…"/>
          <p:cNvSpPr txBox="1"/>
          <p:nvPr/>
        </p:nvSpPr>
        <p:spPr>
          <a:xfrm>
            <a:off x="696503" y="2311819"/>
            <a:ext cx="4453335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187" name="&amp;&amp;…"/>
          <p:cNvSpPr txBox="1"/>
          <p:nvPr/>
        </p:nvSpPr>
        <p:spPr>
          <a:xfrm>
            <a:off x="705004" y="2650618"/>
            <a:ext cx="4864882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188" name="(r: u64)"/>
          <p:cNvSpPr txBox="1"/>
          <p:nvPr/>
        </p:nvSpPr>
        <p:spPr>
          <a:xfrm>
            <a:off x="6911129" y="2022616"/>
            <a:ext cx="1160959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189" name="unreached()"/>
          <p:cNvSpPr txBox="1"/>
          <p:nvPr/>
        </p:nvSpPr>
        <p:spPr>
          <a:xfrm>
            <a:off x="6341201" y="3858932"/>
            <a:ext cx="207005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sp>
        <p:nvSpPr>
          <p:cNvPr id="190" name="Rectangle"/>
          <p:cNvSpPr/>
          <p:nvPr/>
        </p:nvSpPr>
        <p:spPr>
          <a:xfrm>
            <a:off x="678099" y="1150477"/>
            <a:ext cx="10889865" cy="57661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91" name="verus max-three.rs"/>
          <p:cNvSpPr txBox="1"/>
          <p:nvPr/>
        </p:nvSpPr>
        <p:spPr>
          <a:xfrm>
            <a:off x="1195233" y="1369971"/>
            <a:ext cx="2532783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verus max-three.rs</a:t>
            </a:r>
          </a:p>
        </p:txBody>
      </p:sp>
      <p:sp>
        <p:nvSpPr>
          <p:cNvPr id="192" name="$"/>
          <p:cNvSpPr txBox="1"/>
          <p:nvPr/>
        </p:nvSpPr>
        <p:spPr>
          <a:xfrm>
            <a:off x="860764" y="1369971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93" name="error: postcondition not satisfied…"/>
          <p:cNvSpPr txBox="1"/>
          <p:nvPr/>
        </p:nvSpPr>
        <p:spPr>
          <a:xfrm>
            <a:off x="881528" y="1972573"/>
            <a:ext cx="9940628" cy="447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6C6BF"/>
                </a:solidFill>
              </a:rPr>
              <a:t>error</a:t>
            </a:r>
            <a:r>
              <a:t>: postcondition not satisfied</a:t>
            </a:r>
            <a:endParaRPr>
              <a:solidFill>
                <a:srgbClr val="C7C7C7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C8E2FC"/>
                </a:solidFill>
              </a:rPr>
              <a:t>--&gt; </a:t>
            </a:r>
            <a:r>
              <a:t>max-three.rs:7:1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</a:t>
            </a:r>
            <a:r>
              <a:rPr>
                <a:solidFill>
                  <a:srgbClr val="C8E2FC"/>
                </a:solidFill>
              </a:rPr>
              <a:t>|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5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C8E2FC"/>
                </a:solidFill>
              </a:rPr>
              <a:t>/</a:t>
            </a:r>
            <a:r>
              <a:t>     (r == a || r == b || r == c) 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6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    (r &gt;= a &amp;&amp; r &gt;= b &amp;&amp; r &gt;= c)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8E2F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 </a:t>
            </a:r>
            <a:r>
              <a:t>| |________________________________-</a:t>
            </a:r>
            <a:r>
              <a:rPr>
                <a:solidFill>
                  <a:srgbClr val="C7C7C7"/>
                </a:solidFill>
              </a:rPr>
              <a:t> </a:t>
            </a:r>
            <a:r>
              <a:t>failed this postcondition</a:t>
            </a:r>
            <a:endParaRPr>
              <a:solidFill>
                <a:srgbClr val="C7C7C7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7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/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8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if a &gt;=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9</a:t>
            </a:r>
            <a:r>
              <a:t> 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  if a &gt;= c { a } else { if b &gt;= c { unreached() } else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10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} else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11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  if a &gt;= c { a } else { if b &gt;= c { b } else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12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8E2FC"/>
                </a:solidFill>
              </a:rPr>
              <a:t>13</a:t>
            </a:r>
            <a:r>
              <a:t> </a:t>
            </a:r>
            <a:r>
              <a:rPr>
                <a:solidFill>
                  <a:srgbClr val="C8E2FC"/>
                </a:solidFill>
              </a:rPr>
              <a:t>|</a:t>
            </a:r>
            <a:r>
              <a:t> </a:t>
            </a:r>
            <a:r>
              <a:rPr>
                <a:solidFill>
                  <a:srgbClr val="F6C6BF"/>
                </a:solidFill>
              </a:rPr>
              <a:t>|</a:t>
            </a:r>
            <a:r>
              <a:t>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F6C6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 </a:t>
            </a:r>
            <a:r>
              <a:rPr>
                <a:solidFill>
                  <a:srgbClr val="C8E2FC"/>
                </a:solidFill>
              </a:rPr>
              <a:t>| </a:t>
            </a:r>
            <a:r>
              <a:t>|_^</a:t>
            </a:r>
            <a:r>
              <a:rPr>
                <a:solidFill>
                  <a:srgbClr val="C7C7C7"/>
                </a:solidFill>
              </a:rPr>
              <a:t> </a:t>
            </a:r>
            <a:r>
              <a:t>at the end of the function body</a:t>
            </a:r>
          </a:p>
        </p:txBody>
      </p:sp>
      <p:pic>
        <p:nvPicPr>
          <p:cNvPr id="19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194" y="3580162"/>
            <a:ext cx="4552019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3"/>
      <p:bldP build="whole" bldLvl="1" animBg="1" rev="0" advAuto="0" spid="191" grpId="1"/>
      <p:bldP build="whole" bldLvl="1" animBg="1" rev="0" advAuto="0" spid="193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ouble-click to edit"/>
          <p:cNvSpPr txBox="1"/>
          <p:nvPr>
            <p:ph type="body" idx="1"/>
          </p:nvPr>
        </p:nvSpPr>
        <p:spPr>
          <a:xfrm>
            <a:off x="524255" y="1361903"/>
            <a:ext cx="10829545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98" name="use vstd::prelude::*; verus! {…"/>
          <p:cNvSpPr txBox="1"/>
          <p:nvPr/>
        </p:nvSpPr>
        <p:spPr>
          <a:xfrm>
            <a:off x="672097" y="521077"/>
            <a:ext cx="4178971" cy="479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199" name="if a &gt;= b {…"/>
          <p:cNvSpPr txBox="1"/>
          <p:nvPr/>
        </p:nvSpPr>
        <p:spPr>
          <a:xfrm>
            <a:off x="678609" y="2779714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fn max_of_three(a: u64, b: u64, c: u64) -&gt; u64"/>
          <p:cNvSpPr txBox="1"/>
          <p:nvPr/>
        </p:nvSpPr>
        <p:spPr>
          <a:xfrm>
            <a:off x="677573" y="1257010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202" name="{…"/>
          <p:cNvSpPr txBox="1"/>
          <p:nvPr/>
        </p:nvSpPr>
        <p:spPr>
          <a:xfrm>
            <a:off x="677573" y="1168776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03" name="ensures…"/>
          <p:cNvSpPr txBox="1"/>
          <p:nvPr/>
        </p:nvSpPr>
        <p:spPr>
          <a:xfrm>
            <a:off x="696503" y="1546213"/>
            <a:ext cx="4453335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204" name="&amp;&amp;…"/>
          <p:cNvSpPr txBox="1"/>
          <p:nvPr/>
        </p:nvSpPr>
        <p:spPr>
          <a:xfrm>
            <a:off x="705004" y="1885012"/>
            <a:ext cx="4864882" cy="66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205" name="(r: u64)"/>
          <p:cNvSpPr txBox="1"/>
          <p:nvPr/>
        </p:nvSpPr>
        <p:spPr>
          <a:xfrm>
            <a:off x="6571066" y="1257010"/>
            <a:ext cx="1160959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206" name="unreached()"/>
          <p:cNvSpPr txBox="1"/>
          <p:nvPr/>
        </p:nvSpPr>
        <p:spPr>
          <a:xfrm>
            <a:off x="6021748" y="3101682"/>
            <a:ext cx="207005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sp>
        <p:nvSpPr>
          <p:cNvPr id="207" name="Rectangle"/>
          <p:cNvSpPr/>
          <p:nvPr/>
        </p:nvSpPr>
        <p:spPr>
          <a:xfrm>
            <a:off x="678099" y="4946354"/>
            <a:ext cx="10889865" cy="57661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08" name="verus max-three.rs"/>
          <p:cNvSpPr txBox="1"/>
          <p:nvPr/>
        </p:nvSpPr>
        <p:spPr>
          <a:xfrm>
            <a:off x="1195233" y="5165847"/>
            <a:ext cx="2532783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verus max-three.rs</a:t>
            </a:r>
          </a:p>
        </p:txBody>
      </p:sp>
      <p:sp>
        <p:nvSpPr>
          <p:cNvPr id="209" name="$"/>
          <p:cNvSpPr txBox="1"/>
          <p:nvPr/>
        </p:nvSpPr>
        <p:spPr>
          <a:xfrm>
            <a:off x="860764" y="516584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210" name="b"/>
          <p:cNvSpPr txBox="1"/>
          <p:nvPr/>
        </p:nvSpPr>
        <p:spPr>
          <a:xfrm>
            <a:off x="2841863" y="3723906"/>
            <a:ext cx="276884" cy="425414"/>
          </a:xfrm>
          <a:prstGeom prst="rect">
            <a:avLst/>
          </a:prstGeom>
          <a:solidFill>
            <a:srgbClr val="FAE2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11" name="verification results:: 1 verified, 0 errors"/>
          <p:cNvSpPr txBox="1"/>
          <p:nvPr/>
        </p:nvSpPr>
        <p:spPr>
          <a:xfrm>
            <a:off x="894778" y="5664531"/>
            <a:ext cx="5962341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1DB1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verification results:: 1 verified, 0 errors</a:t>
            </a:r>
          </a:p>
        </p:txBody>
      </p:sp>
      <p:pic>
        <p:nvPicPr>
          <p:cNvPr id="212" name="Line Shape" descr="Lin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374770">
            <a:off x="2616794" y="3577285"/>
            <a:ext cx="992448" cy="6531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3"/>
      <p:bldP build="whole" bldLvl="1" animBg="1" rev="0" advAuto="0" spid="208" grpId="4"/>
      <p:bldP build="whole" bldLvl="1" animBg="1" rev="0" advAuto="0" spid="211" grpId="5"/>
      <p:bldP build="whole" bldLvl="1" animBg="1" rev="0" advAuto="0" spid="212" grpId="1"/>
      <p:bldP build="whole" bldLvl="1" animBg="1" rev="0" advAuto="0" spid="21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use vstd::prelude::*; verus! {…"/>
          <p:cNvSpPr txBox="1"/>
          <p:nvPr/>
        </p:nvSpPr>
        <p:spPr>
          <a:xfrm>
            <a:off x="672097" y="280298"/>
            <a:ext cx="4178971" cy="479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sp>
        <p:nvSpPr>
          <p:cNvPr id="216" name="if a &gt;= b {…"/>
          <p:cNvSpPr txBox="1"/>
          <p:nvPr/>
        </p:nvSpPr>
        <p:spPr>
          <a:xfrm>
            <a:off x="678609" y="2538935"/>
            <a:ext cx="9391899" cy="161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fn max_of_three(a: u64, b: u64, c: u64) -&gt; u64"/>
          <p:cNvSpPr txBox="1"/>
          <p:nvPr/>
        </p:nvSpPr>
        <p:spPr>
          <a:xfrm>
            <a:off x="677573" y="1016231"/>
            <a:ext cx="6373888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219" name="{…"/>
          <p:cNvSpPr txBox="1"/>
          <p:nvPr/>
        </p:nvSpPr>
        <p:spPr>
          <a:xfrm>
            <a:off x="677573" y="927998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20" name="ensures…"/>
          <p:cNvSpPr txBox="1"/>
          <p:nvPr/>
        </p:nvSpPr>
        <p:spPr>
          <a:xfrm>
            <a:off x="696503" y="1305434"/>
            <a:ext cx="4453335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c)</a:t>
            </a:r>
          </a:p>
        </p:txBody>
      </p:sp>
      <p:sp>
        <p:nvSpPr>
          <p:cNvPr id="221" name="&amp;&amp;…"/>
          <p:cNvSpPr txBox="1"/>
          <p:nvPr/>
        </p:nvSpPr>
        <p:spPr>
          <a:xfrm>
            <a:off x="705004" y="1644233"/>
            <a:ext cx="4864882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</a:t>
            </a:r>
            <a:r>
              <a:rPr>
                <a:solidFill>
                  <a:srgbClr val="AF5F00"/>
                </a:solidFill>
              </a:rPr>
              <a:t>&amp;&amp;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c)</a:t>
            </a:r>
          </a:p>
        </p:txBody>
      </p:sp>
      <p:sp>
        <p:nvSpPr>
          <p:cNvPr id="222" name="(r: u64)"/>
          <p:cNvSpPr txBox="1"/>
          <p:nvPr/>
        </p:nvSpPr>
        <p:spPr>
          <a:xfrm>
            <a:off x="6550456" y="1016231"/>
            <a:ext cx="1160960" cy="349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</p:txBody>
      </p:sp>
      <p:sp>
        <p:nvSpPr>
          <p:cNvPr id="223" name="unreached()"/>
          <p:cNvSpPr txBox="1"/>
          <p:nvPr/>
        </p:nvSpPr>
        <p:spPr>
          <a:xfrm>
            <a:off x="6013838" y="2852994"/>
            <a:ext cx="2070050" cy="34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unreached</a:t>
            </a:r>
            <a:r>
              <a:rPr>
                <a:solidFill>
                  <a:srgbClr val="383A40"/>
                </a:solidFill>
              </a:rPr>
              <a:t>()</a:t>
            </a:r>
          </a:p>
        </p:txBody>
      </p:sp>
      <p:sp>
        <p:nvSpPr>
          <p:cNvPr id="224" name="b"/>
          <p:cNvSpPr txBox="1"/>
          <p:nvPr/>
        </p:nvSpPr>
        <p:spPr>
          <a:xfrm>
            <a:off x="2841863" y="3461696"/>
            <a:ext cx="276884" cy="425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25" name="#[test] fn test_max_of_three() {…"/>
          <p:cNvSpPr txBox="1"/>
          <p:nvPr/>
        </p:nvSpPr>
        <p:spPr>
          <a:xfrm>
            <a:off x="701137" y="5577896"/>
            <a:ext cx="4453336" cy="66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test_max_of_three() {</a:t>
            </a:r>
          </a:p>
          <a:p>
            <a:pPr lvl="1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…</a:t>
            </a:r>
          </a:p>
        </p:txBody>
      </p:sp>
      <p:sp>
        <p:nvSpPr>
          <p:cNvPr id="226" name="Rectangle"/>
          <p:cNvSpPr/>
          <p:nvPr/>
        </p:nvSpPr>
        <p:spPr>
          <a:xfrm>
            <a:off x="6843135" y="4044519"/>
            <a:ext cx="5344956" cy="22124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27" name="cargo test"/>
          <p:cNvSpPr txBox="1"/>
          <p:nvPr/>
        </p:nvSpPr>
        <p:spPr>
          <a:xfrm>
            <a:off x="7068004" y="421916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228" name="running 1 test…"/>
          <p:cNvSpPr txBox="1"/>
          <p:nvPr/>
        </p:nvSpPr>
        <p:spPr>
          <a:xfrm>
            <a:off x="7061817" y="4760857"/>
            <a:ext cx="4041788" cy="1301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C3F985"/>
                </a:solidFill>
              </a:rPr>
              <a:t>ok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C3F985"/>
                </a:solidFill>
              </a:rPr>
              <a:t>ok</a:t>
            </a:r>
            <a:r>
              <a:t>. 1 passed; …</a:t>
            </a:r>
          </a:p>
        </p:txBody>
      </p:sp>
      <p:sp>
        <p:nvSpPr>
          <p:cNvPr id="229" name="$"/>
          <p:cNvSpPr txBox="1"/>
          <p:nvPr/>
        </p:nvSpPr>
        <p:spPr>
          <a:xfrm>
            <a:off x="7046931" y="4219163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MT-based verification"/>
          <p:cNvSpPr txBox="1"/>
          <p:nvPr>
            <p:ph type="title"/>
          </p:nvPr>
        </p:nvSpPr>
        <p:spPr>
          <a:xfrm>
            <a:off x="524255" y="365125"/>
            <a:ext cx="10150372" cy="778873"/>
          </a:xfrm>
          <a:prstGeom prst="rect">
            <a:avLst/>
          </a:prstGeom>
        </p:spPr>
        <p:txBody>
          <a:bodyPr/>
          <a:lstStyle/>
          <a:p>
            <a:pPr/>
            <a:r>
              <a:t>SMT-based verification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fn max(a: u64, b: u64) -&gt; u64 {…"/>
          <p:cNvSpPr txBox="1"/>
          <p:nvPr/>
        </p:nvSpPr>
        <p:spPr>
          <a:xfrm>
            <a:off x="857838" y="1427100"/>
            <a:ext cx="3965576" cy="45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228600"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fn</a:t>
            </a:r>
            <a:r>
              <a:t> </a:t>
            </a:r>
            <a:r>
              <a:rPr>
                <a:solidFill>
                  <a:srgbClr val="0433FF"/>
                </a:solidFill>
              </a:rPr>
              <a:t>max</a:t>
            </a:r>
            <a:r>
              <a:t>(a: </a:t>
            </a:r>
            <a:r>
              <a:rPr>
                <a:solidFill>
                  <a:srgbClr val="C01E51"/>
                </a:solidFill>
              </a:rPr>
              <a:t>u64</a:t>
            </a:r>
            <a:r>
              <a:t>,</a:t>
            </a:r>
            <a:r>
              <a:rPr>
                <a:solidFill>
                  <a:srgbClr val="C7C7C7"/>
                </a:solidFill>
              </a:rPr>
              <a:t> </a:t>
            </a:r>
            <a:r>
              <a:t>b: </a:t>
            </a:r>
            <a:r>
              <a:rPr>
                <a:solidFill>
                  <a:srgbClr val="C01E51"/>
                </a:solidFill>
              </a:rPr>
              <a:t>u64</a:t>
            </a:r>
            <a:r>
              <a:t>)</a:t>
            </a:r>
            <a:r>
              <a:rPr>
                <a:solidFill>
                  <a:srgbClr val="C7C7C7"/>
                </a:solidFill>
              </a:rPr>
              <a:t> </a:t>
            </a:r>
            <a:r>
              <a:t>-&gt; </a:t>
            </a:r>
            <a:r>
              <a:rPr>
                <a:solidFill>
                  <a:srgbClr val="C01E51"/>
                </a:solidFill>
              </a:rPr>
              <a:t>u64</a:t>
            </a:r>
            <a:r>
              <a:t> {</a:t>
            </a:r>
            <a:endParaRPr>
              <a:solidFill>
                <a:srgbClr val="C7C7C7"/>
              </a:solidFill>
            </a:endParaRP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8F00"/>
                </a:solidFill>
              </a:rPr>
              <a:t>if</a:t>
            </a:r>
            <a:r>
              <a:t> </a:t>
            </a:r>
            <a:r>
              <a:rPr>
                <a:solidFill>
                  <a:srgbClr val="000000"/>
                </a:solidFill>
              </a:rPr>
              <a:t>a</a:t>
            </a:r>
            <a:r>
              <a:t> </a:t>
            </a:r>
            <a:r>
              <a:rPr>
                <a:solidFill>
                  <a:srgbClr val="797979"/>
                </a:solidFill>
              </a:rPr>
              <a:t>&gt;=</a:t>
            </a:r>
            <a:r>
              <a:t> </a:t>
            </a:r>
            <a:r>
              <a:rPr>
                <a:solidFill>
                  <a:srgbClr val="000000"/>
                </a:solidFill>
              </a:rPr>
              <a:t>b</a:t>
            </a:r>
            <a:r>
              <a:t> </a:t>
            </a:r>
            <a:r>
              <a:rPr>
                <a:solidFill>
                  <a:srgbClr val="000000"/>
                </a:solidFill>
              </a:rPr>
              <a:t>{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000000"/>
                </a:solidFill>
              </a:rPr>
              <a:t>a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}</a:t>
            </a:r>
            <a:r>
              <a:t> </a:t>
            </a:r>
            <a:r>
              <a:rPr>
                <a:solidFill>
                  <a:srgbClr val="008F00"/>
                </a:solidFill>
              </a:rPr>
              <a:t>else</a:t>
            </a:r>
            <a:r>
              <a:t> </a:t>
            </a:r>
            <a:r>
              <a:rPr>
                <a:solidFill>
                  <a:srgbClr val="000000"/>
                </a:solidFill>
              </a:rPr>
              <a:t>{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000000"/>
                </a:solidFill>
              </a:rPr>
              <a:t>b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}</a:t>
            </a:r>
          </a:p>
          <a:p>
            <a:pPr defTabSz="228600"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  <a:endParaRPr>
              <a:solidFill>
                <a:srgbClr val="C7C7C7"/>
              </a:solidFill>
            </a:endParaRP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228600">
              <a:defRPr sz="1600">
                <a:solidFill>
                  <a:srgbClr val="AD78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#[test]</a:t>
            </a:r>
            <a:endParaRPr>
              <a:solidFill>
                <a:srgbClr val="C7C7C7"/>
              </a:solidFill>
            </a:endParaRPr>
          </a:p>
          <a:p>
            <a:pPr defTabSz="228600">
              <a:defRPr sz="16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fn</a:t>
            </a:r>
            <a:r>
              <a:rPr>
                <a:solidFill>
                  <a:srgbClr val="000000"/>
                </a:solidFill>
              </a:rPr>
              <a:t> </a:t>
            </a:r>
            <a:r>
              <a:t>max_test</a:t>
            </a:r>
            <a:r>
              <a:rPr>
                <a:solidFill>
                  <a:srgbClr val="000000"/>
                </a:solidFill>
              </a:rPr>
              <a:t>()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{</a:t>
            </a:r>
            <a:endParaRPr>
              <a:solidFill>
                <a:srgbClr val="C7C7C7"/>
              </a:solidFill>
            </a:endParaRP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8F00"/>
                </a:solidFill>
              </a:rPr>
              <a:t>let</a:t>
            </a:r>
            <a:r>
              <a:t> </a:t>
            </a:r>
            <a:r>
              <a:rPr>
                <a:solidFill>
                  <a:srgbClr val="000000"/>
                </a:solidFill>
              </a:rPr>
              <a:t>a</a:t>
            </a:r>
            <a:r>
              <a:t> </a:t>
            </a:r>
            <a:r>
              <a:rPr>
                <a:solidFill>
                  <a:srgbClr val="797979"/>
                </a:solidFill>
              </a:rPr>
              <a:t>=</a:t>
            </a:r>
            <a:r>
              <a:t> </a:t>
            </a:r>
            <a:r>
              <a:rPr>
                <a:solidFill>
                  <a:srgbClr val="797979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8F00"/>
                </a:solidFill>
              </a:rPr>
              <a:t>let</a:t>
            </a:r>
            <a:r>
              <a:t> </a:t>
            </a:r>
            <a:r>
              <a:rPr>
                <a:solidFill>
                  <a:srgbClr val="000000"/>
                </a:solidFill>
              </a:rPr>
              <a:t>b</a:t>
            </a:r>
            <a:r>
              <a:t> </a:t>
            </a:r>
            <a:r>
              <a:rPr>
                <a:solidFill>
                  <a:srgbClr val="797979"/>
                </a:solidFill>
              </a:rPr>
              <a:t>=</a:t>
            </a:r>
            <a:r>
              <a:t> </a:t>
            </a:r>
            <a:r>
              <a:rPr>
                <a:solidFill>
                  <a:srgbClr val="797979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defTabSz="228600"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let</a:t>
            </a:r>
            <a:r>
              <a:rPr>
                <a:solidFill>
                  <a:srgbClr val="C7C7C7"/>
                </a:solidFill>
              </a:rPr>
              <a:t> </a:t>
            </a:r>
            <a:r>
              <a:t>ret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797979"/>
                </a:solidFill>
              </a:rPr>
              <a:t>=</a:t>
            </a:r>
            <a:r>
              <a:rPr>
                <a:solidFill>
                  <a:srgbClr val="C7C7C7"/>
                </a:solidFill>
              </a:rPr>
              <a:t> </a:t>
            </a:r>
            <a:r>
              <a:t>max(a,</a:t>
            </a:r>
            <a:r>
              <a:rPr>
                <a:solidFill>
                  <a:srgbClr val="C7C7C7"/>
                </a:solidFill>
              </a:rPr>
              <a:t> </a:t>
            </a:r>
            <a:r>
              <a:t>b);</a:t>
            </a:r>
            <a:endParaRPr>
              <a:solidFill>
                <a:srgbClr val="C7C7C7"/>
              </a:solidFill>
            </a:endParaRPr>
          </a:p>
          <a:p>
            <a:pPr defTabSz="228600">
              <a:defRPr sz="16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</a:t>
            </a:r>
            <a:r>
              <a:t>assert!</a:t>
            </a:r>
            <a:r>
              <a:rPr>
                <a:solidFill>
                  <a:srgbClr val="000000"/>
                </a:solidFill>
              </a:rPr>
              <a:t>(ret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797979"/>
                </a:solidFill>
              </a:rPr>
              <a:t>==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a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797979"/>
                </a:solidFill>
              </a:rPr>
              <a:t>||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ret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797979"/>
                </a:solidFill>
              </a:rPr>
              <a:t>==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b);</a:t>
            </a:r>
            <a:endParaRPr>
              <a:solidFill>
                <a:srgbClr val="C7C7C7"/>
              </a:solidFill>
            </a:endParaRPr>
          </a:p>
          <a:p>
            <a:pPr defTabSz="228600">
              <a:defRPr sz="16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</a:t>
            </a:r>
            <a:r>
              <a:t>assert!</a:t>
            </a:r>
            <a:r>
              <a:rPr>
                <a:solidFill>
                  <a:srgbClr val="000000"/>
                </a:solidFill>
              </a:rPr>
              <a:t>(ret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797979"/>
                </a:solidFill>
              </a:rPr>
              <a:t>&gt;=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a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797979"/>
                </a:solidFill>
              </a:rPr>
              <a:t>&amp;&amp;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ret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797979"/>
                </a:solidFill>
              </a:rPr>
              <a:t>&gt;=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b);</a:t>
            </a:r>
            <a:endParaRPr>
              <a:solidFill>
                <a:srgbClr val="C7C7C7"/>
              </a:solidFill>
            </a:endParaRPr>
          </a:p>
          <a:p>
            <a:pPr defTabSz="228600"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  <a:endParaRPr>
              <a:solidFill>
                <a:srgbClr val="C7C7C7"/>
              </a:solidFill>
            </a:endParaRPr>
          </a:p>
        </p:txBody>
      </p:sp>
      <p:sp>
        <p:nvSpPr>
          <p:cNvPr id="236" name="1…"/>
          <p:cNvSpPr txBox="1"/>
          <p:nvPr/>
        </p:nvSpPr>
        <p:spPr>
          <a:xfrm>
            <a:off x="302492" y="1401294"/>
            <a:ext cx="795141" cy="4301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defTabSz="228600">
              <a:defRPr sz="1600">
                <a:solidFill>
                  <a:srgbClr val="51525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1</a:t>
            </a:r>
            <a:endParaRPr>
              <a:solidFill>
                <a:srgbClr val="000000"/>
              </a:solidFill>
            </a:endParaRP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2</a:t>
            </a:r>
            <a:endParaRPr>
              <a:solidFill>
                <a:srgbClr val="000000"/>
              </a:solidFill>
            </a:endParaRP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3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4</a:t>
            </a:r>
            <a:endParaRPr>
              <a:solidFill>
                <a:srgbClr val="000000"/>
              </a:solidFill>
            </a:endParaRPr>
          </a:p>
          <a:p>
            <a:pPr defTabSz="228600">
              <a:defRPr sz="1600">
                <a:solidFill>
                  <a:srgbClr val="51525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5</a:t>
            </a:r>
            <a:endParaRPr>
              <a:solidFill>
                <a:srgbClr val="000000"/>
              </a:solidFill>
            </a:endParaRP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6</a:t>
            </a:r>
            <a:r>
              <a:rPr>
                <a:solidFill>
                  <a:srgbClr val="51525A"/>
                </a:solidFill>
              </a:rPr>
              <a:t>   </a:t>
            </a:r>
            <a:endParaRPr>
              <a:solidFill>
                <a:srgbClr val="EB4CC6"/>
              </a:solidFill>
            </a:endParaRPr>
          </a:p>
          <a:p>
            <a:pPr defTabSz="228600">
              <a:defRPr sz="1600">
                <a:solidFill>
                  <a:srgbClr val="51525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7</a:t>
            </a:r>
            <a:endParaRPr>
              <a:solidFill>
                <a:srgbClr val="000000"/>
              </a:solidFill>
            </a:endParaRPr>
          </a:p>
          <a:p>
            <a:pPr defTabSz="228600">
              <a:defRPr sz="1600">
                <a:solidFill>
                  <a:srgbClr val="51525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8</a:t>
            </a:r>
            <a:endParaRPr>
              <a:solidFill>
                <a:srgbClr val="000000"/>
              </a:solidFill>
            </a:endParaRPr>
          </a:p>
          <a:p>
            <a:pPr defTabSz="228600">
              <a:defRPr sz="1600">
                <a:solidFill>
                  <a:srgbClr val="FF38C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 9</a:t>
            </a:r>
            <a:endParaRPr>
              <a:solidFill>
                <a:srgbClr val="000000"/>
              </a:solidFill>
            </a:endParaRP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10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11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12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13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14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15</a:t>
            </a:r>
          </a:p>
          <a:p>
            <a:pPr defTabSz="228600">
              <a:defRPr sz="1600"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16</a:t>
            </a:r>
          </a:p>
        </p:txBody>
      </p:sp>
      <p:grpSp>
        <p:nvGrpSpPr>
          <p:cNvPr id="244" name="Group"/>
          <p:cNvGrpSpPr/>
          <p:nvPr/>
        </p:nvGrpSpPr>
        <p:grpSpPr>
          <a:xfrm>
            <a:off x="1029300" y="4007007"/>
            <a:ext cx="3616577" cy="778872"/>
            <a:chOff x="0" y="0"/>
            <a:chExt cx="3616575" cy="778871"/>
          </a:xfrm>
        </p:grpSpPr>
        <p:grpSp>
          <p:nvGrpSpPr>
            <p:cNvPr id="240" name="Group"/>
            <p:cNvGrpSpPr/>
            <p:nvPr/>
          </p:nvGrpSpPr>
          <p:grpSpPr>
            <a:xfrm>
              <a:off x="1806436" y="-1"/>
              <a:ext cx="1810140" cy="778872"/>
              <a:chOff x="0" y="0"/>
              <a:chExt cx="1810139" cy="778871"/>
            </a:xfrm>
          </p:grpSpPr>
          <p:sp>
            <p:nvSpPr>
              <p:cNvPr id="237" name="Rectangle"/>
              <p:cNvSpPr/>
              <p:nvPr/>
            </p:nvSpPr>
            <p:spPr>
              <a:xfrm>
                <a:off x="0" y="0"/>
                <a:ext cx="1810140" cy="6350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>
                  <a:defRPr sz="16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38" name="∀"/>
              <p:cNvSpPr txBox="1"/>
              <p:nvPr/>
            </p:nvSpPr>
            <p:spPr>
              <a:xfrm>
                <a:off x="211263" y="29695"/>
                <a:ext cx="543844" cy="7491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>
                <a:lvl1pPr algn="ctr" defTabSz="412750"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∀</a:t>
                </a:r>
              </a:p>
            </p:txBody>
          </p:sp>
          <p:sp>
            <p:nvSpPr>
              <p:cNvPr id="239" name="a,b"/>
              <p:cNvSpPr txBox="1"/>
              <p:nvPr/>
            </p:nvSpPr>
            <p:spPr>
              <a:xfrm>
                <a:off x="767907" y="113264"/>
                <a:ext cx="566503" cy="4084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>
                <a:lvl1pPr defTabSz="228600">
                  <a:defRPr sz="2200"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pPr>
                  <a:defRPr>
                    <a:solidFill>
                      <a:srgbClr val="C7C7C7"/>
                    </a:solidFill>
                  </a:defRPr>
                </a:pPr>
                <a:r>
                  <a:rPr>
                    <a:solidFill>
                      <a:srgbClr val="000000"/>
                    </a:solidFill>
                  </a:rPr>
                  <a:t>a,b</a:t>
                </a:r>
              </a:p>
            </p:txBody>
          </p:sp>
        </p:grpSp>
        <p:grpSp>
          <p:nvGrpSpPr>
            <p:cNvPr id="243" name="Group"/>
            <p:cNvGrpSpPr/>
            <p:nvPr/>
          </p:nvGrpSpPr>
          <p:grpSpPr>
            <a:xfrm>
              <a:off x="0" y="42428"/>
              <a:ext cx="1397638" cy="694015"/>
              <a:chOff x="0" y="-37674"/>
              <a:chExt cx="1397637" cy="694013"/>
            </a:xfrm>
          </p:grpSpPr>
          <p:sp>
            <p:nvSpPr>
              <p:cNvPr id="241" name="Shape"/>
              <p:cNvSpPr/>
              <p:nvPr/>
            </p:nvSpPr>
            <p:spPr>
              <a:xfrm rot="20400000">
                <a:off x="-3480" y="195671"/>
                <a:ext cx="1404597" cy="227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515" y="3619"/>
                    </a:lnTo>
                    <a:lnTo>
                      <a:pt x="21600" y="21600"/>
                    </a:lnTo>
                    <a:lnTo>
                      <a:pt x="85" y="17981"/>
                    </a:lnTo>
                    <a:close/>
                  </a:path>
                </a:pathLst>
              </a:custGeom>
              <a:solidFill>
                <a:srgbClr val="EE220C">
                  <a:alpha val="5585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2" name="Shape"/>
              <p:cNvSpPr/>
              <p:nvPr/>
            </p:nvSpPr>
            <p:spPr>
              <a:xfrm rot="1200000">
                <a:off x="-3480" y="195671"/>
                <a:ext cx="1404597" cy="227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5" y="3619"/>
                    </a:moveTo>
                    <a:lnTo>
                      <a:pt x="21600" y="0"/>
                    </a:lnTo>
                    <a:lnTo>
                      <a:pt x="21515" y="17981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E220C">
                  <a:alpha val="5585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250" name="Group"/>
          <p:cNvGrpSpPr/>
          <p:nvPr/>
        </p:nvGrpSpPr>
        <p:grpSpPr>
          <a:xfrm>
            <a:off x="5260165" y="3039564"/>
            <a:ext cx="2912532" cy="1674284"/>
            <a:chOff x="0" y="0"/>
            <a:chExt cx="2912530" cy="1674283"/>
          </a:xfrm>
        </p:grpSpPr>
        <p:sp>
          <p:nvSpPr>
            <p:cNvPr id="245" name="(max(a,b) == a || max(a,b) == b) &amp;&amp;…"/>
            <p:cNvSpPr/>
            <p:nvPr/>
          </p:nvSpPr>
          <p:spPr>
            <a:xfrm>
              <a:off x="1642530" y="33751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defTabSz="228600">
                <a:defRPr sz="16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(max(a,b)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==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||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max(a,b)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==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b) &amp;&amp;</a:t>
              </a:r>
              <a:endParaRPr>
                <a:solidFill>
                  <a:srgbClr val="C7C7C7"/>
                </a:solidFill>
              </a:endParaRPr>
            </a:p>
            <a:p>
              <a:pPr defTabSz="228600">
                <a:defRPr sz="16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(max(a,b)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&amp;&amp;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max(a,b)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b)</a:t>
              </a:r>
            </a:p>
          </p:txBody>
        </p:sp>
        <p:grpSp>
          <p:nvGrpSpPr>
            <p:cNvPr id="249" name="Group"/>
            <p:cNvGrpSpPr/>
            <p:nvPr/>
          </p:nvGrpSpPr>
          <p:grpSpPr>
            <a:xfrm>
              <a:off x="0" y="0"/>
              <a:ext cx="2037908" cy="1674284"/>
              <a:chOff x="0" y="0"/>
              <a:chExt cx="2037907" cy="1674283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0" y="-1"/>
                <a:ext cx="1582197" cy="635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>
                  <a:defRPr sz="16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7" name="∀"/>
              <p:cNvSpPr/>
              <p:nvPr/>
            </p:nvSpPr>
            <p:spPr>
              <a:xfrm>
                <a:off x="483185" y="40428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>
                <a:lvl1pPr algn="ctr" defTabSz="412750"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∀</a:t>
                </a:r>
              </a:p>
            </p:txBody>
          </p:sp>
          <p:sp>
            <p:nvSpPr>
              <p:cNvPr id="248" name="a,b"/>
              <p:cNvSpPr/>
              <p:nvPr/>
            </p:nvSpPr>
            <p:spPr>
              <a:xfrm>
                <a:off x="767907" y="3175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>
                <a:lvl1pPr defTabSz="228600">
                  <a:defRPr sz="2200"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pPr>
                  <a:defRPr>
                    <a:solidFill>
                      <a:srgbClr val="C7C7C7"/>
                    </a:solidFill>
                  </a:defRPr>
                </a:pPr>
                <a:r>
                  <a:rPr>
                    <a:solidFill>
                      <a:srgbClr val="000000"/>
                    </a:solidFill>
                  </a:rPr>
                  <a:t>a,b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  <p:bldP build="whole" bldLvl="1" animBg="1" rev="0" advAuto="0" spid="250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/>
          <p:nvPr>
            <p:ph type="title"/>
          </p:nvPr>
        </p:nvSpPr>
        <p:spPr>
          <a:xfrm>
            <a:off x="509016" y="154466"/>
            <a:ext cx="9776791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Verus’s imperative and functional language</a:t>
            </a:r>
          </a:p>
        </p:txBody>
      </p:sp>
      <p:sp>
        <p:nvSpPr>
          <p:cNvPr id="253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use vstd::prelude::*; verus! {…"/>
          <p:cNvSpPr txBox="1"/>
          <p:nvPr/>
        </p:nvSpPr>
        <p:spPr>
          <a:xfrm>
            <a:off x="480060" y="797492"/>
            <a:ext cx="5814989" cy="5793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use</a:t>
            </a:r>
            <a:r>
              <a:rPr>
                <a:solidFill>
                  <a:srgbClr val="383A40"/>
                </a:solidFill>
              </a:rPr>
              <a:t> </a:t>
            </a:r>
            <a:r>
              <a:t>vstd::prelude::</a:t>
            </a:r>
            <a:r>
              <a:rPr>
                <a:solidFill>
                  <a:srgbClr val="4A9552"/>
                </a:solidFill>
              </a:rPr>
              <a:t>*</a:t>
            </a:r>
            <a:r>
              <a:rPr>
                <a:solidFill>
                  <a:srgbClr val="383A40"/>
                </a:solidFill>
              </a:rPr>
              <a:t>; </a:t>
            </a:r>
            <a:r>
              <a:t>verus!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max</a:t>
            </a:r>
            <a: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t> (r: </a:t>
            </a:r>
            <a:r>
              <a:rPr>
                <a:solidFill>
                  <a:srgbClr val="4A9552"/>
                </a:solidFill>
              </a:rPr>
              <a:t>u64</a:t>
            </a:r>
            <a:r>
              <a:t>)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||</a:t>
            </a:r>
            <a: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b,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&amp;&amp;</a:t>
            </a:r>
            <a:r>
              <a:t> r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b,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65ED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} </a:t>
            </a:r>
            <a:r>
              <a:t>// verus!</a:t>
            </a:r>
          </a:p>
        </p:txBody>
      </p:sp>
      <p:grpSp>
        <p:nvGrpSpPr>
          <p:cNvPr id="262" name="Group"/>
          <p:cNvGrpSpPr/>
          <p:nvPr/>
        </p:nvGrpSpPr>
        <p:grpSpPr>
          <a:xfrm>
            <a:off x="9151816" y="2349414"/>
            <a:ext cx="2422805" cy="5092870"/>
            <a:chOff x="221703" y="373951"/>
            <a:chExt cx="2422804" cy="5092869"/>
          </a:xfrm>
        </p:grpSpPr>
        <p:grpSp>
          <p:nvGrpSpPr>
            <p:cNvPr id="257" name="Group"/>
            <p:cNvGrpSpPr/>
            <p:nvPr/>
          </p:nvGrpSpPr>
          <p:grpSpPr>
            <a:xfrm>
              <a:off x="221703" y="373951"/>
              <a:ext cx="2422805" cy="1270001"/>
              <a:chOff x="86728" y="373951"/>
              <a:chExt cx="2422803" cy="1270000"/>
            </a:xfrm>
          </p:grpSpPr>
          <p:sp>
            <p:nvSpPr>
              <p:cNvPr id="255" name="spec mode"/>
              <p:cNvSpPr/>
              <p:nvPr/>
            </p:nvSpPr>
            <p:spPr>
              <a:xfrm>
                <a:off x="1239532" y="37395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72" sz="3600">
                    <a:gradFill flip="none" rotWithShape="1">
                      <a:gsLst>
                        <a:gs pos="0">
                          <a:srgbClr val="FF9301"/>
                        </a:gs>
                        <a:gs pos="100000">
                          <a:srgbClr val="D75F02"/>
                        </a:gs>
                      </a:gsLst>
                      <a:lin ang="5400000" scaled="0"/>
                    </a:gradFill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spec mode</a:t>
                </a:r>
              </a:p>
            </p:txBody>
          </p:sp>
          <p:sp>
            <p:nvSpPr>
              <p:cNvPr id="256" name="Line"/>
              <p:cNvSpPr/>
              <p:nvPr/>
            </p:nvSpPr>
            <p:spPr>
              <a:xfrm>
                <a:off x="86728" y="776525"/>
                <a:ext cx="2305609" cy="1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2446734">
                  <a:defRPr sz="2200">
                    <a:solidFill>
                      <a:srgbClr val="929292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pPr>
              </a:p>
            </p:txBody>
          </p:sp>
        </p:grpSp>
        <p:grpSp>
          <p:nvGrpSpPr>
            <p:cNvPr id="261" name="Group"/>
            <p:cNvGrpSpPr/>
            <p:nvPr/>
          </p:nvGrpSpPr>
          <p:grpSpPr>
            <a:xfrm>
              <a:off x="1374019" y="1738267"/>
              <a:ext cx="1270001" cy="3728555"/>
              <a:chOff x="1374019" y="504304"/>
              <a:chExt cx="1270000" cy="3728553"/>
            </a:xfrm>
          </p:grpSpPr>
          <p:sp>
            <p:nvSpPr>
              <p:cNvPr id="258" name="functional (mathematical)"/>
              <p:cNvSpPr/>
              <p:nvPr/>
            </p:nvSpPr>
            <p:spPr>
              <a:xfrm>
                <a:off x="1374019" y="50430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functional</a:t>
                </a:r>
                <a:br/>
                <a:r>
                  <a:t>(mathematical)</a:t>
                </a:r>
              </a:p>
            </p:txBody>
          </p:sp>
          <p:sp>
            <p:nvSpPr>
              <p:cNvPr id="259" name="copying always allowed"/>
              <p:cNvSpPr/>
              <p:nvPr/>
            </p:nvSpPr>
            <p:spPr>
              <a:xfrm>
                <a:off x="1374019" y="184290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copying always</a:t>
                </a:r>
                <a:br/>
                <a:r>
                  <a:t>allowed</a:t>
                </a:r>
              </a:p>
            </p:txBody>
          </p:sp>
          <p:sp>
            <p:nvSpPr>
              <p:cNvPr id="260" name="👻 erased"/>
              <p:cNvSpPr/>
              <p:nvPr/>
            </p:nvSpPr>
            <p:spPr>
              <a:xfrm>
                <a:off x="1374019" y="296285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👻 erased</a:t>
                </a:r>
              </a:p>
            </p:txBody>
          </p:sp>
        </p:grpSp>
      </p:grpSp>
      <p:grpSp>
        <p:nvGrpSpPr>
          <p:cNvPr id="268" name="Group"/>
          <p:cNvGrpSpPr/>
          <p:nvPr/>
        </p:nvGrpSpPr>
        <p:grpSpPr>
          <a:xfrm>
            <a:off x="7330417" y="2364419"/>
            <a:ext cx="1270001" cy="5079894"/>
            <a:chOff x="1325403" y="373951"/>
            <a:chExt cx="1270000" cy="5079893"/>
          </a:xfrm>
        </p:grpSpPr>
        <p:sp>
          <p:nvSpPr>
            <p:cNvPr id="263" name="exec mode"/>
            <p:cNvSpPr/>
            <p:nvPr/>
          </p:nvSpPr>
          <p:spPr>
            <a:xfrm>
              <a:off x="1325403" y="3739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 defTabSz="2446734">
                <a:lnSpc>
                  <a:spcPct val="80000"/>
                </a:lnSpc>
                <a:defRPr spc="-72" sz="3600">
                  <a:gradFill flip="none" rotWithShape="1">
                    <a:gsLst>
                      <a:gs pos="0">
                        <a:srgbClr val="FF9301"/>
                      </a:gs>
                      <a:gs pos="100000">
                        <a:srgbClr val="D75F02"/>
                      </a:gs>
                    </a:gsLst>
                    <a:lin ang="5400000" scaled="0"/>
                  </a:gradFill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exec mode</a:t>
              </a:r>
            </a:p>
          </p:txBody>
        </p:sp>
        <p:grpSp>
          <p:nvGrpSpPr>
            <p:cNvPr id="267" name="Group"/>
            <p:cNvGrpSpPr/>
            <p:nvPr/>
          </p:nvGrpSpPr>
          <p:grpSpPr>
            <a:xfrm>
              <a:off x="1325403" y="1772317"/>
              <a:ext cx="1270001" cy="3681528"/>
              <a:chOff x="1325403" y="310896"/>
              <a:chExt cx="1270000" cy="3681527"/>
            </a:xfrm>
          </p:grpSpPr>
          <p:sp>
            <p:nvSpPr>
              <p:cNvPr id="264" name="code to verify"/>
              <p:cNvSpPr/>
              <p:nvPr/>
            </p:nvSpPr>
            <p:spPr>
              <a:xfrm>
                <a:off x="1325403" y="31089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code to verify</a:t>
                </a:r>
              </a:p>
            </p:txBody>
          </p:sp>
          <p:sp>
            <p:nvSpPr>
              <p:cNvPr id="265" name="checked for ownership and borrowing"/>
              <p:cNvSpPr/>
              <p:nvPr/>
            </p:nvSpPr>
            <p:spPr>
              <a:xfrm>
                <a:off x="1325403" y="151665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ctr" defTabSz="2446734">
                  <a:lnSpc>
                    <a:spcPct val="80000"/>
                  </a:lnSpc>
                  <a:defRPr spc="-58" sz="2900">
                    <a:solidFill>
                      <a:srgbClr val="929292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checked for</a:t>
                </a:r>
                <a:br/>
                <a:r>
                  <a:t>ownership and</a:t>
                </a:r>
                <a:br/>
                <a:r>
                  <a:t>borrowing</a:t>
                </a:r>
              </a:p>
            </p:txBody>
          </p:sp>
          <p:sp>
            <p:nvSpPr>
              <p:cNvPr id="266" name="compiled"/>
              <p:cNvSpPr/>
              <p:nvPr/>
            </p:nvSpPr>
            <p:spPr>
              <a:xfrm>
                <a:off x="1325403" y="27224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ctr" defTabSz="2446734">
                  <a:lnSpc>
                    <a:spcPct val="80000"/>
                  </a:lnSpc>
                  <a:defRPr spc="-58" sz="29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:r>
                  <a:t>compiled</a:t>
                </a:r>
              </a:p>
            </p:txBody>
          </p:sp>
        </p:grpSp>
      </p:grpSp>
      <p:grpSp>
        <p:nvGrpSpPr>
          <p:cNvPr id="271" name="Group"/>
          <p:cNvGrpSpPr/>
          <p:nvPr/>
        </p:nvGrpSpPr>
        <p:grpSpPr>
          <a:xfrm>
            <a:off x="1137496" y="2759159"/>
            <a:ext cx="2939534" cy="396335"/>
            <a:chOff x="0" y="0"/>
            <a:chExt cx="2939532" cy="396333"/>
          </a:xfrm>
        </p:grpSpPr>
        <p:sp>
          <p:nvSpPr>
            <p:cNvPr id="269" name="Line"/>
            <p:cNvSpPr/>
            <p:nvPr/>
          </p:nvSpPr>
          <p:spPr>
            <a:xfrm>
              <a:off x="18920" y="0"/>
              <a:ext cx="2901693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2446734">
                <a:defRPr sz="2200">
                  <a:solidFill>
                    <a:srgbClr val="929292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sp>
          <p:nvSpPr>
            <p:cNvPr id="270" name="Line"/>
            <p:cNvSpPr/>
            <p:nvPr/>
          </p:nvSpPr>
          <p:spPr>
            <a:xfrm>
              <a:off x="0" y="396333"/>
              <a:ext cx="29395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2446734">
                <a:defRPr sz="2200">
                  <a:solidFill>
                    <a:srgbClr val="929292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</p:grpSp>
      <p:sp>
        <p:nvSpPr>
          <p:cNvPr id="272" name="demo01.rs, --compile"/>
          <p:cNvSpPr txBox="1"/>
          <p:nvPr/>
        </p:nvSpPr>
        <p:spPr>
          <a:xfrm>
            <a:off x="3037401" y="6283462"/>
            <a:ext cx="2579879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demo01.rs, --compile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2"/>
      <p:bldP build="whole" bldLvl="1" animBg="1" rev="0" advAuto="0" spid="268" grpId="3"/>
      <p:bldP build="whole" bldLvl="1" animBg="1" rev="0" advAuto="0" spid="26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xfrm>
            <a:off x="509016" y="154466"/>
            <a:ext cx="9776791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Function syntax</a:t>
            </a:r>
          </a:p>
        </p:txBody>
      </p:sp>
      <p:sp>
        <p:nvSpPr>
          <p:cNvPr id="275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Google Shape;193;p27"/>
          <p:cNvSpPr txBox="1"/>
          <p:nvPr/>
        </p:nvSpPr>
        <p:spPr>
          <a:xfrm>
            <a:off x="-129821" y="1111186"/>
            <a:ext cx="4286919" cy="71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algn="ctr" defTabSz="2446734">
              <a:lnSpc>
                <a:spcPct val="90000"/>
              </a:lnSpc>
              <a:defRPr sz="2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function mode </a:t>
            </a:r>
          </a:p>
        </p:txBody>
      </p:sp>
      <p:sp>
        <p:nvSpPr>
          <p:cNvPr id="277" name="Google Shape;196;p27"/>
          <p:cNvSpPr txBox="1"/>
          <p:nvPr/>
        </p:nvSpPr>
        <p:spPr>
          <a:xfrm>
            <a:off x="1802910" y="3842101"/>
            <a:ext cx="9010000" cy="71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defTabSz="2446734">
              <a:lnSpc>
                <a:spcPct val="90000"/>
              </a:lnSpc>
              <a:defRPr sz="2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 rust block is an expression</a:t>
            </a:r>
          </a:p>
        </p:txBody>
      </p:sp>
      <p:sp>
        <p:nvSpPr>
          <p:cNvPr id="278" name="Google Shape;191;p27"/>
          <p:cNvSpPr/>
          <p:nvPr/>
        </p:nvSpPr>
        <p:spPr>
          <a:xfrm rot="5400000">
            <a:off x="1673004" y="1572413"/>
            <a:ext cx="356001" cy="976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279" name="spec fn linear(m: int, b: int, x: int) -&gt; (r: int) {…"/>
          <p:cNvSpPr txBox="1"/>
          <p:nvPr/>
        </p:nvSpPr>
        <p:spPr>
          <a:xfrm>
            <a:off x="1393715" y="2212004"/>
            <a:ext cx="10021913" cy="18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linear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x: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(r: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</a:t>
            </a:r>
            <a:br>
              <a:rPr>
                <a:solidFill>
                  <a:srgbClr val="383A40"/>
                </a:solidFill>
              </a:rPr>
            </a:b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 </a:t>
            </a:r>
            <a:r>
              <a:rPr>
                <a:solidFill>
                  <a:srgbClr val="AF5F00"/>
                </a:solidFill>
              </a:rPr>
              <a:t>*</a:t>
            </a:r>
            <a:r>
              <a:t> x </a:t>
            </a:r>
            <a:r>
              <a:rPr>
                <a:solidFill>
                  <a:srgbClr val="AF5F00"/>
                </a:solidFill>
              </a:rPr>
              <a:t>+</a:t>
            </a:r>
            <a:r>
              <a:t> 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80" name="Google Shape;191;p27"/>
          <p:cNvSpPr/>
          <p:nvPr/>
        </p:nvSpPr>
        <p:spPr>
          <a:xfrm rot="5400000">
            <a:off x="6368051" y="-191912"/>
            <a:ext cx="356001" cy="4505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281" name="Google Shape;193;p27"/>
          <p:cNvSpPr txBox="1"/>
          <p:nvPr/>
        </p:nvSpPr>
        <p:spPr>
          <a:xfrm>
            <a:off x="4874960" y="1111186"/>
            <a:ext cx="3733850" cy="71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defTabSz="2446734">
              <a:lnSpc>
                <a:spcPct val="90000"/>
              </a:lnSpc>
              <a:defRPr sz="2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function parameters </a:t>
            </a:r>
          </a:p>
        </p:txBody>
      </p:sp>
      <p:sp>
        <p:nvSpPr>
          <p:cNvPr id="282" name="Google Shape;193;p27"/>
          <p:cNvSpPr txBox="1"/>
          <p:nvPr/>
        </p:nvSpPr>
        <p:spPr>
          <a:xfrm>
            <a:off x="15598416" y="995649"/>
            <a:ext cx="5400914" cy="67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algn="ctr" defTabSz="2446734">
              <a:lnSpc>
                <a:spcPct val="90000"/>
              </a:lnSpc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(optionally named) return</a:t>
            </a:r>
          </a:p>
        </p:txBody>
      </p:sp>
      <p:sp>
        <p:nvSpPr>
          <p:cNvPr id="283" name="Google Shape;191;p27"/>
          <p:cNvSpPr/>
          <p:nvPr/>
        </p:nvSpPr>
        <p:spPr>
          <a:xfrm rot="5400000">
            <a:off x="18120873" y="693655"/>
            <a:ext cx="356001" cy="2734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/>
          <p:nvPr>
            <p:ph type="title"/>
          </p:nvPr>
        </p:nvSpPr>
        <p:spPr>
          <a:xfrm>
            <a:off x="509016" y="154466"/>
            <a:ext cx="1736550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Modes</a:t>
            </a:r>
          </a:p>
        </p:txBody>
      </p:sp>
      <p:sp>
        <p:nvSpPr>
          <p:cNvPr id="286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Google Shape;193;p27"/>
          <p:cNvSpPr txBox="1"/>
          <p:nvPr/>
        </p:nvSpPr>
        <p:spPr>
          <a:xfrm>
            <a:off x="15598416" y="995649"/>
            <a:ext cx="5400914" cy="67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spAutoFit/>
          </a:bodyPr>
          <a:lstStyle>
            <a:lvl1pPr algn="ctr" defTabSz="2446734">
              <a:lnSpc>
                <a:spcPct val="90000"/>
              </a:lnSpc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(optionally named) return</a:t>
            </a:r>
          </a:p>
        </p:txBody>
      </p:sp>
      <p:sp>
        <p:nvSpPr>
          <p:cNvPr id="288" name="Google Shape;191;p27"/>
          <p:cNvSpPr/>
          <p:nvPr/>
        </p:nvSpPr>
        <p:spPr>
          <a:xfrm rot="5400000">
            <a:off x="18120873" y="693655"/>
            <a:ext cx="356001" cy="2734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78"/>
                  <a:pt x="10800" y="20657"/>
                </a:cubicBezTo>
                <a:lnTo>
                  <a:pt x="10800" y="11743"/>
                </a:lnTo>
                <a:cubicBezTo>
                  <a:pt x="10800" y="11222"/>
                  <a:pt x="5965" y="10800"/>
                  <a:pt x="0" y="10800"/>
                </a:cubicBezTo>
                <a:cubicBezTo>
                  <a:pt x="5965" y="10800"/>
                  <a:pt x="10800" y="10378"/>
                  <a:pt x="10800" y="9857"/>
                </a:cubicBezTo>
                <a:lnTo>
                  <a:pt x="10800" y="943"/>
                </a:lnTo>
                <a:cubicBezTo>
                  <a:pt x="10800" y="422"/>
                  <a:pt x="15635" y="0"/>
                  <a:pt x="21600" y="0"/>
                </a:cubicBezTo>
              </a:path>
            </a:pathLst>
          </a:custGeom>
          <a:ln w="76200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 sz="2500"/>
            </a:pPr>
          </a:p>
        </p:txBody>
      </p:sp>
      <p:sp>
        <p:nvSpPr>
          <p:cNvPr id="289" name="exec fn is_positive(m: i64) -&gt; (r: bool) {…"/>
          <p:cNvSpPr txBox="1"/>
          <p:nvPr/>
        </p:nvSpPr>
        <p:spPr>
          <a:xfrm>
            <a:off x="453607" y="1609630"/>
            <a:ext cx="8436696" cy="1407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exec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is_positive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i64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(r: </a:t>
            </a:r>
            <a:r>
              <a:rPr>
                <a:solidFill>
                  <a:srgbClr val="4A9552"/>
                </a:solidFill>
              </a:rPr>
              <a:t>bool</a:t>
            </a:r>
            <a:r>
              <a:rPr>
                <a:solidFill>
                  <a:srgbClr val="383A40"/>
                </a:solidFill>
              </a:rPr>
              <a:t>)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0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90" name="spec fn linear(m: int, b: int, x: int) -&gt; (r: int) {…"/>
          <p:cNvSpPr txBox="1"/>
          <p:nvPr/>
        </p:nvSpPr>
        <p:spPr>
          <a:xfrm>
            <a:off x="397437" y="5234826"/>
            <a:ext cx="10418217" cy="1407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linear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, x: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(r: </a:t>
            </a:r>
            <a:r>
              <a:rPr>
                <a:solidFill>
                  <a:srgbClr val="4A9552"/>
                </a:solidFill>
              </a:rPr>
              <a:t>int</a:t>
            </a:r>
            <a:r>
              <a:rPr>
                <a:solidFill>
                  <a:srgbClr val="383A40"/>
                </a:solidFill>
              </a:rPr>
              <a:t>)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 </a:t>
            </a:r>
            <a:r>
              <a:rPr>
                <a:solidFill>
                  <a:srgbClr val="AF5F00"/>
                </a:solidFill>
              </a:rPr>
              <a:t>*</a:t>
            </a:r>
            <a:r>
              <a:t> x </a:t>
            </a:r>
            <a:r>
              <a:rPr>
                <a:solidFill>
                  <a:srgbClr val="AF5F00"/>
                </a:solidFill>
              </a:rPr>
              <a:t>+</a:t>
            </a:r>
            <a:r>
              <a:t> 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91" name="proof fn u64_is_positive(m: u64) {…"/>
          <p:cNvSpPr txBox="1"/>
          <p:nvPr/>
        </p:nvSpPr>
        <p:spPr>
          <a:xfrm>
            <a:off x="2770318" y="3068294"/>
            <a:ext cx="6851477" cy="1407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proof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u64_is_positive</a:t>
            </a:r>
            <a:r>
              <a:rPr>
                <a:solidFill>
                  <a:srgbClr val="383A40"/>
                </a:solidFill>
              </a:rPr>
              <a:t>(m: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assert</a:t>
            </a:r>
            <a:r>
              <a:rPr>
                <a:solidFill>
                  <a:srgbClr val="383A40"/>
                </a:solidFill>
              </a:rPr>
              <a:t>(m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C43A55"/>
                </a:solidFill>
              </a:rPr>
              <a:t>0</a:t>
            </a:r>
            <a:r>
              <a:rPr>
                <a:solidFill>
                  <a:srgbClr val="383A40"/>
                </a:solidFill>
              </a:rPr>
              <a:t>);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92" name="👻 Ghost"/>
          <p:cNvSpPr txBox="1"/>
          <p:nvPr/>
        </p:nvSpPr>
        <p:spPr>
          <a:xfrm>
            <a:off x="43024" y="4649528"/>
            <a:ext cx="2450597" cy="876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</a:t>
            </a:r>
          </a:p>
        </p:txBody>
      </p:sp>
      <p:sp>
        <p:nvSpPr>
          <p:cNvPr id="293" name="👻 Ghost"/>
          <p:cNvSpPr txBox="1"/>
          <p:nvPr/>
        </p:nvSpPr>
        <p:spPr>
          <a:xfrm>
            <a:off x="2261447" y="2367530"/>
            <a:ext cx="2662016" cy="876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</a:t>
            </a:r>
          </a:p>
        </p:txBody>
      </p:sp>
      <p:grpSp>
        <p:nvGrpSpPr>
          <p:cNvPr id="296" name="Group"/>
          <p:cNvGrpSpPr/>
          <p:nvPr/>
        </p:nvGrpSpPr>
        <p:grpSpPr>
          <a:xfrm>
            <a:off x="720125" y="3068249"/>
            <a:ext cx="1982075" cy="1433321"/>
            <a:chOff x="0" y="0"/>
            <a:chExt cx="1982074" cy="1433319"/>
          </a:xfrm>
        </p:grpSpPr>
        <p:sp>
          <p:nvSpPr>
            <p:cNvPr id="294" name="lemma"/>
            <p:cNvSpPr txBox="1"/>
            <p:nvPr/>
          </p:nvSpPr>
          <p:spPr>
            <a:xfrm>
              <a:off x="0" y="441501"/>
              <a:ext cx="1740920" cy="55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lemma</a:t>
              </a:r>
            </a:p>
          </p:txBody>
        </p:sp>
        <p:sp>
          <p:nvSpPr>
            <p:cNvPr id="295" name="Google Shape;191;p27"/>
            <p:cNvSpPr/>
            <p:nvPr/>
          </p:nvSpPr>
          <p:spPr>
            <a:xfrm>
              <a:off x="1731292" y="0"/>
              <a:ext cx="250783" cy="143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5965" y="10800"/>
                    <a:pt x="0" y="10800"/>
                  </a:cubicBezTo>
                  <a:cubicBezTo>
                    <a:pt x="596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15635" y="0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2844034" y="33370"/>
            <a:ext cx="4384500" cy="541810"/>
            <a:chOff x="0" y="0"/>
            <a:chExt cx="4384499" cy="541808"/>
          </a:xfrm>
        </p:grpSpPr>
        <p:sp>
          <p:nvSpPr>
            <p:cNvPr id="297" name="exec"/>
            <p:cNvSpPr txBox="1"/>
            <p:nvPr/>
          </p:nvSpPr>
          <p:spPr>
            <a:xfrm>
              <a:off x="0" y="0"/>
              <a:ext cx="967879" cy="541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127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>
                  <a:solidFill>
                    <a:srgbClr val="7943E8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rgbClr val="376089"/>
                  </a:solidFill>
                </a:defRPr>
              </a:pPr>
              <a:r>
                <a:rPr>
                  <a:solidFill>
                    <a:srgbClr val="7943E8"/>
                  </a:solidFill>
                </a:rPr>
                <a:t>exec</a:t>
              </a:r>
            </a:p>
          </p:txBody>
        </p:sp>
        <p:sp>
          <p:nvSpPr>
            <p:cNvPr id="298" name="proof"/>
            <p:cNvSpPr txBox="1"/>
            <p:nvPr/>
          </p:nvSpPr>
          <p:spPr>
            <a:xfrm>
              <a:off x="1954631" y="0"/>
              <a:ext cx="1181275" cy="541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127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>
                  <a:solidFill>
                    <a:srgbClr val="7943E8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rgbClr val="376089"/>
                  </a:solidFill>
                </a:defRPr>
              </a:pPr>
              <a:r>
                <a:rPr>
                  <a:solidFill>
                    <a:srgbClr val="7943E8"/>
                  </a:solidFill>
                </a:rPr>
                <a:t>proof</a:t>
              </a:r>
            </a:p>
          </p:txBody>
        </p:sp>
        <p:sp>
          <p:nvSpPr>
            <p:cNvPr id="299" name="spec"/>
            <p:cNvSpPr txBox="1"/>
            <p:nvPr/>
          </p:nvSpPr>
          <p:spPr>
            <a:xfrm>
              <a:off x="3416620" y="0"/>
              <a:ext cx="967880" cy="541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127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>
                  <a:solidFill>
                    <a:srgbClr val="7943E8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rgbClr val="376089"/>
                  </a:solidFill>
                </a:defRPr>
              </a:pPr>
              <a:r>
                <a:rPr>
                  <a:solidFill>
                    <a:srgbClr val="7943E8"/>
                  </a:solidFill>
                </a:rPr>
                <a:t>spec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4687716" y="536595"/>
            <a:ext cx="2540818" cy="1086220"/>
            <a:chOff x="0" y="0"/>
            <a:chExt cx="2540817" cy="1086219"/>
          </a:xfrm>
        </p:grpSpPr>
        <p:sp>
          <p:nvSpPr>
            <p:cNvPr id="301" name="👻 Ghost"/>
            <p:cNvSpPr txBox="1"/>
            <p:nvPr/>
          </p:nvSpPr>
          <p:spPr>
            <a:xfrm>
              <a:off x="0" y="210173"/>
              <a:ext cx="2456774" cy="876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3200">
                  <a:solidFill>
                    <a:srgbClr val="1DB1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👻 Ghost</a:t>
              </a:r>
            </a:p>
          </p:txBody>
        </p:sp>
        <p:sp>
          <p:nvSpPr>
            <p:cNvPr id="302" name="Google Shape;191;p27"/>
            <p:cNvSpPr/>
            <p:nvPr/>
          </p:nvSpPr>
          <p:spPr>
            <a:xfrm rot="5400000">
              <a:off x="1149477" y="-1072856"/>
              <a:ext cx="318485" cy="246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96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15635" y="10800"/>
                    <a:pt x="21600" y="10800"/>
                  </a:cubicBezTo>
                  <a:cubicBezTo>
                    <a:pt x="1563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5965" y="0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2115376" y="526198"/>
            <a:ext cx="2450597" cy="1022303"/>
            <a:chOff x="0" y="0"/>
            <a:chExt cx="2450595" cy="1022302"/>
          </a:xfrm>
        </p:grpSpPr>
        <p:sp>
          <p:nvSpPr>
            <p:cNvPr id="304" name="Google Shape;191;p27"/>
            <p:cNvSpPr/>
            <p:nvPr/>
          </p:nvSpPr>
          <p:spPr>
            <a:xfrm rot="5400000">
              <a:off x="1047302" y="-389585"/>
              <a:ext cx="318485" cy="1097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96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15635" y="10800"/>
                    <a:pt x="21600" y="10800"/>
                  </a:cubicBezTo>
                  <a:cubicBezTo>
                    <a:pt x="1563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5965" y="0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05" name="Google Shape;193;p27"/>
            <p:cNvSpPr txBox="1"/>
            <p:nvPr/>
          </p:nvSpPr>
          <p:spPr>
            <a:xfrm>
              <a:off x="0" y="47490"/>
              <a:ext cx="2450596" cy="974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b">
              <a:noAutofit/>
            </a:bodyPr>
            <a:lstStyle>
              <a:lvl1pPr algn="ctr" defTabSz="2446734">
                <a:lnSpc>
                  <a:spcPct val="90000"/>
                </a:lnSpc>
                <a:defRPr sz="28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default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3"/>
      <p:bldP build="whole" bldLvl="1" animBg="1" rev="0" advAuto="0" spid="292" grpId="6"/>
      <p:bldP build="whole" bldLvl="1" animBg="1" rev="0" advAuto="0" spid="290" grpId="1"/>
      <p:bldP build="whole" bldLvl="1" animBg="1" rev="0" advAuto="0" spid="291" grpId="2"/>
      <p:bldP build="whole" bldLvl="1" animBg="1" rev="0" advAuto="0" spid="300" grpId="4"/>
      <p:bldP build="whole" bldLvl="1" animBg="1" rev="0" advAuto="0" spid="303" grpId="7"/>
      <p:bldP build="whole" bldLvl="1" animBg="1" rev="0" advAuto="0" spid="306" grpId="8"/>
      <p:bldP build="whole" bldLvl="1" animBg="1" rev="0" advAuto="0" spid="293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 txBox="1"/>
          <p:nvPr>
            <p:ph type="title"/>
          </p:nvPr>
        </p:nvSpPr>
        <p:spPr>
          <a:xfrm>
            <a:off x="509016" y="154466"/>
            <a:ext cx="6600168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The Verus pipeline</a:t>
            </a:r>
          </a:p>
        </p:txBody>
      </p:sp>
      <p:sp>
        <p:nvSpPr>
          <p:cNvPr id="309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exec Code"/>
          <p:cNvSpPr txBox="1"/>
          <p:nvPr/>
        </p:nvSpPr>
        <p:spPr>
          <a:xfrm>
            <a:off x="1543001" y="781727"/>
            <a:ext cx="1593873" cy="486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xec</a:t>
            </a:r>
            <a:r>
              <a:t> Code</a:t>
            </a:r>
          </a:p>
        </p:txBody>
      </p:sp>
      <p:sp>
        <p:nvSpPr>
          <p:cNvPr id="311" name="Line"/>
          <p:cNvSpPr/>
          <p:nvPr/>
        </p:nvSpPr>
        <p:spPr>
          <a:xfrm>
            <a:off x="2339938" y="1281446"/>
            <a:ext cx="1" cy="684315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Verification Condition…"/>
          <p:cNvSpPr/>
          <p:nvPr/>
        </p:nvSpPr>
        <p:spPr>
          <a:xfrm>
            <a:off x="6763222" y="3188349"/>
            <a:ext cx="2144796" cy="1665074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Verification</a:t>
            </a:r>
            <a:br/>
            <a:r>
              <a:t>Condition</a:t>
            </a:r>
          </a:p>
          <a:p>
            <a:pPr algn="ctr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Generator</a:t>
            </a:r>
          </a:p>
        </p:txBody>
      </p:sp>
      <p:sp>
        <p:nvSpPr>
          <p:cNvPr id="313" name="Line"/>
          <p:cNvSpPr/>
          <p:nvPr/>
        </p:nvSpPr>
        <p:spPr>
          <a:xfrm flipV="1">
            <a:off x="6012266" y="1749393"/>
            <a:ext cx="1" cy="4247184"/>
          </a:xfrm>
          <a:prstGeom prst="line">
            <a:avLst/>
          </a:prstGeom>
          <a:ln w="1016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SMT (Z3)"/>
          <p:cNvSpPr/>
          <p:nvPr/>
        </p:nvSpPr>
        <p:spPr>
          <a:xfrm>
            <a:off x="6763222" y="5480739"/>
            <a:ext cx="2144796" cy="585031"/>
          </a:xfrm>
          <a:prstGeom prst="rect">
            <a:avLst/>
          </a:prstGeom>
          <a:ln w="101600" cap="rnd">
            <a:solidFill>
              <a:srgbClr val="000000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SMT (Z3)</a:t>
            </a:r>
          </a:p>
        </p:txBody>
      </p:sp>
      <p:sp>
        <p:nvSpPr>
          <p:cNvPr id="315" name="Line"/>
          <p:cNvSpPr/>
          <p:nvPr/>
        </p:nvSpPr>
        <p:spPr>
          <a:xfrm>
            <a:off x="7383608" y="4936818"/>
            <a:ext cx="1" cy="5569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Encode the program and specifications as math formulae"/>
          <p:cNvSpPr txBox="1"/>
          <p:nvPr/>
        </p:nvSpPr>
        <p:spPr>
          <a:xfrm>
            <a:off x="9100129" y="3227883"/>
            <a:ext cx="2312786" cy="1586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Encode the program and specifications as math formulae</a:t>
            </a:r>
          </a:p>
        </p:txBody>
      </p:sp>
      <p:sp>
        <p:nvSpPr>
          <p:cNvPr id="317" name="Line"/>
          <p:cNvSpPr/>
          <p:nvPr/>
        </p:nvSpPr>
        <p:spPr>
          <a:xfrm flipV="1">
            <a:off x="8316595" y="4936818"/>
            <a:ext cx="1" cy="5569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Check the math formulae (“verification    conditions”)"/>
          <p:cNvSpPr txBox="1"/>
          <p:nvPr/>
        </p:nvSpPr>
        <p:spPr>
          <a:xfrm>
            <a:off x="9109003" y="5024230"/>
            <a:ext cx="2249432" cy="129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Check the math formulae</a:t>
            </a:r>
            <a:br/>
            <a:r>
              <a:t>(“verification</a:t>
            </a:r>
            <a:br/>
            <a:r>
              <a:t>   conditions”)</a:t>
            </a:r>
          </a:p>
        </p:txBody>
      </p:sp>
      <p:sp>
        <p:nvSpPr>
          <p:cNvPr id="319" name="Rust Typechecker"/>
          <p:cNvSpPr/>
          <p:nvPr/>
        </p:nvSpPr>
        <p:spPr>
          <a:xfrm>
            <a:off x="1267539" y="2030420"/>
            <a:ext cx="3752753" cy="679558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279400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Rust Typechecker</a:t>
            </a:r>
          </a:p>
        </p:txBody>
      </p:sp>
      <p:sp>
        <p:nvSpPr>
          <p:cNvPr id="320" name="Rust Compiler"/>
          <p:cNvSpPr/>
          <p:nvPr/>
        </p:nvSpPr>
        <p:spPr>
          <a:xfrm>
            <a:off x="1267539" y="4509801"/>
            <a:ext cx="3752753" cy="679558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279400" defTabSz="825500"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Rust Compiler</a:t>
            </a:r>
          </a:p>
        </p:txBody>
      </p:sp>
      <p:sp>
        <p:nvSpPr>
          <p:cNvPr id="321" name="Line"/>
          <p:cNvSpPr/>
          <p:nvPr/>
        </p:nvSpPr>
        <p:spPr>
          <a:xfrm flipH="1">
            <a:off x="2339937" y="2767021"/>
            <a:ext cx="1" cy="1705982"/>
          </a:xfrm>
          <a:prstGeom prst="line">
            <a:avLst/>
          </a:prstGeom>
          <a:ln w="1016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2" name="Line"/>
          <p:cNvSpPr/>
          <p:nvPr/>
        </p:nvSpPr>
        <p:spPr>
          <a:xfrm>
            <a:off x="2339938" y="5274262"/>
            <a:ext cx="1" cy="5569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Line"/>
          <p:cNvSpPr/>
          <p:nvPr/>
        </p:nvSpPr>
        <p:spPr>
          <a:xfrm>
            <a:off x="3349830" y="3475905"/>
            <a:ext cx="338227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4" name="Line"/>
          <p:cNvSpPr/>
          <p:nvPr/>
        </p:nvSpPr>
        <p:spPr>
          <a:xfrm>
            <a:off x="3803290" y="1521412"/>
            <a:ext cx="7323" cy="470470"/>
          </a:xfrm>
          <a:prstGeom prst="line">
            <a:avLst/>
          </a:prstGeom>
          <a:ln w="101600">
            <a:solidFill>
              <a:srgbClr val="53AE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5" name="👻 Ghost Code"/>
          <p:cNvSpPr txBox="1"/>
          <p:nvPr/>
        </p:nvSpPr>
        <p:spPr>
          <a:xfrm>
            <a:off x="2774263" y="935846"/>
            <a:ext cx="2072699" cy="486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8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 Code</a:t>
            </a:r>
          </a:p>
        </p:txBody>
      </p:sp>
      <p:sp>
        <p:nvSpPr>
          <p:cNvPr id="326" name="Line"/>
          <p:cNvSpPr/>
          <p:nvPr/>
        </p:nvSpPr>
        <p:spPr>
          <a:xfrm>
            <a:off x="4547637" y="3293516"/>
            <a:ext cx="2184472" cy="1"/>
          </a:xfrm>
          <a:prstGeom prst="line">
            <a:avLst/>
          </a:prstGeom>
          <a:ln w="101600">
            <a:solidFill>
              <a:srgbClr val="53AE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7" name="Line"/>
          <p:cNvSpPr/>
          <p:nvPr/>
        </p:nvSpPr>
        <p:spPr>
          <a:xfrm>
            <a:off x="3810612" y="2746971"/>
            <a:ext cx="1" cy="1171310"/>
          </a:xfrm>
          <a:prstGeom prst="line">
            <a:avLst/>
          </a:prstGeom>
          <a:ln w="101600">
            <a:solidFill>
              <a:srgbClr val="53AE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8" name="Line"/>
          <p:cNvSpPr/>
          <p:nvPr/>
        </p:nvSpPr>
        <p:spPr>
          <a:xfrm flipV="1">
            <a:off x="3810612" y="2020354"/>
            <a:ext cx="1" cy="699689"/>
          </a:xfrm>
          <a:prstGeom prst="line">
            <a:avLst/>
          </a:prstGeom>
          <a:ln w="101600">
            <a:solidFill>
              <a:srgbClr val="53AE32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9" name="Stop Sign"/>
          <p:cNvSpPr/>
          <p:nvPr/>
        </p:nvSpPr>
        <p:spPr>
          <a:xfrm>
            <a:off x="3572289" y="3905281"/>
            <a:ext cx="472701" cy="47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53AE3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5" name="Connection Line"/>
          <p:cNvSpPr/>
          <p:nvPr/>
        </p:nvSpPr>
        <p:spPr>
          <a:xfrm>
            <a:off x="3826999" y="2742820"/>
            <a:ext cx="739186" cy="549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693" y="13396"/>
                  <a:pt x="8893" y="20596"/>
                  <a:pt x="21600" y="21600"/>
                </a:cubicBezTo>
              </a:path>
            </a:pathLst>
          </a:custGeom>
          <a:ln w="101600">
            <a:solidFill>
              <a:srgbClr val="53AE32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6" name="Connection Line"/>
          <p:cNvSpPr/>
          <p:nvPr/>
        </p:nvSpPr>
        <p:spPr>
          <a:xfrm>
            <a:off x="2332833" y="2742820"/>
            <a:ext cx="1011611" cy="730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439" y="12603"/>
                  <a:pt x="8639" y="19803"/>
                  <a:pt x="2160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2" name="💻"/>
          <p:cNvSpPr txBox="1"/>
          <p:nvPr/>
        </p:nvSpPr>
        <p:spPr>
          <a:xfrm>
            <a:off x="1543001" y="5578693"/>
            <a:ext cx="1593873" cy="129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279400" defTabSz="825500"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💻</a:t>
            </a:r>
          </a:p>
        </p:txBody>
      </p:sp>
      <p:sp>
        <p:nvSpPr>
          <p:cNvPr id="333" name="--compile"/>
          <p:cNvSpPr txBox="1"/>
          <p:nvPr/>
        </p:nvSpPr>
        <p:spPr>
          <a:xfrm>
            <a:off x="622916" y="2861778"/>
            <a:ext cx="1787105" cy="113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80000"/>
              </a:lnSpc>
              <a:spcBef>
                <a:spcPts val="1200"/>
              </a:spcBef>
              <a:defRPr sz="2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--compile</a:t>
            </a:r>
          </a:p>
        </p:txBody>
      </p:sp>
      <p:sp>
        <p:nvSpPr>
          <p:cNvPr id="334" name="Verus"/>
          <p:cNvSpPr txBox="1"/>
          <p:nvPr/>
        </p:nvSpPr>
        <p:spPr>
          <a:xfrm>
            <a:off x="6417494" y="1756028"/>
            <a:ext cx="1686717" cy="556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279400" defTabSz="825500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Verus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85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1"/>
          <p:cNvSpPr txBox="1"/>
          <p:nvPr>
            <p:ph type="title"/>
          </p:nvPr>
        </p:nvSpPr>
        <p:spPr>
          <a:xfrm>
            <a:off x="509016" y="154466"/>
            <a:ext cx="8312244" cy="68338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Mathematical language (spec code)</a:t>
            </a:r>
          </a:p>
        </p:txBody>
      </p:sp>
      <p:sp>
        <p:nvSpPr>
          <p:cNvPr id="339" name="Slide Number Placeholder 2"/>
          <p:cNvSpPr txBox="1"/>
          <p:nvPr>
            <p:ph type="sldNum" sz="quarter" idx="2"/>
          </p:nvPr>
        </p:nvSpPr>
        <p:spPr>
          <a:xfrm>
            <a:off x="11536685" y="6276457"/>
            <a:ext cx="413109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Basic primitives int, nat, bool…"/>
          <p:cNvSpPr txBox="1"/>
          <p:nvPr>
            <p:ph type="body" idx="4294967295"/>
          </p:nvPr>
        </p:nvSpPr>
        <p:spPr>
          <a:xfrm>
            <a:off x="531125" y="1120465"/>
            <a:ext cx="10541233" cy="5272481"/>
          </a:xfrm>
          <a:prstGeom prst="rect">
            <a:avLst/>
          </a:prstGeom>
        </p:spPr>
        <p:txBody>
          <a:bodyPr lIns="91439" tIns="91439" rIns="91439" bIns="91439"/>
          <a:lstStyle/>
          <a:p>
            <a:pPr marL="457200" indent="-457200" defTabSz="1828800">
              <a:spcBef>
                <a:spcPts val="20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  <a:r>
              <a:t>Basic primitives</a:t>
            </a:r>
            <a:br/>
            <a:r>
              <a:rPr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nat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bool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marL="457200" indent="-457200" defTabSz="1828800">
              <a:spcBef>
                <a:spcPts val="20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  <a:r>
              <a:t>Immutable compounds</a:t>
            </a:r>
          </a:p>
          <a:p>
            <a:pPr lvl="1" marL="914400" indent="-457200" defTabSz="1828800">
              <a:spcBef>
                <a:spcPts val="2000"/>
              </a:spcBef>
              <a:buChar char="•"/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t>Seq&lt;A&gt;</a:t>
            </a:r>
          </a:p>
          <a:p>
            <a:pPr lvl="1" marL="914400" indent="-457200" defTabSz="1828800">
              <a:spcBef>
                <a:spcPts val="2000"/>
              </a:spcBef>
              <a:buChar char="•"/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t>Set&lt;A&gt;</a:t>
            </a:r>
            <a:r>
              <a:rPr>
                <a:latin typeface="Graphik"/>
                <a:ea typeface="Graphik"/>
                <a:cs typeface="Graphik"/>
                <a:sym typeface="Graphik"/>
              </a:rPr>
              <a:t>, </a:t>
            </a:r>
            <a:r>
              <a:t>Multiset&lt;A&gt;</a:t>
            </a:r>
          </a:p>
          <a:p>
            <a:pPr lvl="1" marL="914400" indent="-457200" defTabSz="1828800">
              <a:spcBef>
                <a:spcPts val="2000"/>
              </a:spcBef>
              <a:buChar char="•"/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t>Map&lt;A, B&gt;</a:t>
            </a:r>
          </a:p>
        </p:txBody>
      </p:sp>
      <p:sp>
        <p:nvSpPr>
          <p:cNvPr id="341" name="e.g. Seq&lt;nat&gt;"/>
          <p:cNvSpPr txBox="1"/>
          <p:nvPr/>
        </p:nvSpPr>
        <p:spPr>
          <a:xfrm>
            <a:off x="5745479" y="2994469"/>
            <a:ext cx="3112220" cy="57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1828800">
              <a:lnSpc>
                <a:spcPct val="90000"/>
              </a:lnSpc>
              <a:spcBef>
                <a:spcPts val="20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e.g.</a:t>
            </a:r>
            <a:r>
              <a:t> Seq&lt;nat&gt;</a:t>
            </a:r>
          </a:p>
        </p:txBody>
      </p:sp>
      <p:sp>
        <p:nvSpPr>
          <p:cNvPr id="342" name="e.g. Set&lt;Seq&lt;nat&gt;&gt;"/>
          <p:cNvSpPr txBox="1"/>
          <p:nvPr/>
        </p:nvSpPr>
        <p:spPr>
          <a:xfrm>
            <a:off x="5745479" y="3656496"/>
            <a:ext cx="4179194" cy="57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1828800">
              <a:lnSpc>
                <a:spcPct val="90000"/>
              </a:lnSpc>
              <a:spcBef>
                <a:spcPts val="20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e.g.</a:t>
            </a:r>
            <a:r>
              <a:t> Set&lt;Seq&lt;nat&gt;&gt;</a:t>
            </a:r>
          </a:p>
        </p:txBody>
      </p:sp>
      <p:sp>
        <p:nvSpPr>
          <p:cNvPr id="343" name="e.g. Map&lt;int, bool&gt;"/>
          <p:cNvSpPr txBox="1"/>
          <p:nvPr/>
        </p:nvSpPr>
        <p:spPr>
          <a:xfrm>
            <a:off x="5755640" y="4318522"/>
            <a:ext cx="4392588" cy="57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1828800">
              <a:lnSpc>
                <a:spcPct val="90000"/>
              </a:lnSpc>
              <a:spcBef>
                <a:spcPts val="20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e.g.</a:t>
            </a:r>
            <a:r>
              <a:t> Map&lt;int, bool&gt;</a:t>
            </a:r>
          </a:p>
        </p:txBody>
      </p:sp>
      <p:grpSp>
        <p:nvGrpSpPr>
          <p:cNvPr id="347" name="Group"/>
          <p:cNvGrpSpPr/>
          <p:nvPr/>
        </p:nvGrpSpPr>
        <p:grpSpPr>
          <a:xfrm>
            <a:off x="573183" y="5324094"/>
            <a:ext cx="2811986" cy="1270001"/>
            <a:chOff x="0" y="283972"/>
            <a:chExt cx="2811984" cy="1270000"/>
          </a:xfrm>
        </p:grpSpPr>
        <p:pic>
          <p:nvPicPr>
            <p:cNvPr id="344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6429" y="557665"/>
              <a:ext cx="2025556" cy="152401"/>
            </a:xfrm>
            <a:prstGeom prst="rect">
              <a:avLst/>
            </a:prstGeom>
            <a:effectLst/>
          </p:spPr>
        </p:pic>
        <p:sp>
          <p:nvSpPr>
            <p:cNvPr id="346" name="datatypes"/>
            <p:cNvSpPr/>
            <p:nvPr/>
          </p:nvSpPr>
          <p:spPr>
            <a:xfrm>
              <a:off x="0" y="283972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marL="914400" indent="-457200" defTabSz="1828800">
                <a:lnSpc>
                  <a:spcPct val="90000"/>
                </a:lnSpc>
                <a:spcBef>
                  <a:spcPts val="2000"/>
                </a:spcBef>
                <a:buSzPct val="100000"/>
                <a:buFont typeface="Arial"/>
                <a:buChar char="•"/>
                <a:defRPr sz="2800">
                  <a:latin typeface="Graphik"/>
                  <a:ea typeface="Graphik"/>
                  <a:cs typeface="Graphik"/>
                  <a:sym typeface="Graphik"/>
                </a:defRPr>
              </a:pPr>
              <a:r>
                <a:t>datatypes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Mathematical language (spec code): datatypes ⬅️ rust’s struct and enum"/>
          <p:cNvSpPr txBox="1"/>
          <p:nvPr>
            <p:ph type="title"/>
          </p:nvPr>
        </p:nvSpPr>
        <p:spPr>
          <a:xfrm>
            <a:off x="276937" y="97197"/>
            <a:ext cx="10150372" cy="1325564"/>
          </a:xfrm>
          <a:prstGeom prst="rect">
            <a:avLst/>
          </a:prstGeom>
        </p:spPr>
        <p:txBody>
          <a:bodyPr/>
          <a:lstStyle/>
          <a:p>
            <a:pPr defTabSz="768095">
              <a:defRPr sz="3696"/>
            </a:pPr>
            <a:r>
              <a:t>Mathematical language (</a:t>
            </a:r>
            <a:r>
              <a:rPr sz="3528">
                <a:latin typeface="Monaco"/>
                <a:ea typeface="Monaco"/>
                <a:cs typeface="Monaco"/>
                <a:sym typeface="Monaco"/>
              </a:rPr>
              <a:t>spec</a:t>
            </a:r>
            <a:r>
              <a:t> code):</a:t>
            </a:r>
            <a:br/>
            <a:r>
              <a:t>datatypes ⬅️ rust’s </a:t>
            </a:r>
            <a:r>
              <a:rPr sz="3528">
                <a:latin typeface="Monaco"/>
                <a:ea typeface="Monaco"/>
                <a:cs typeface="Monaco"/>
                <a:sym typeface="Monaco"/>
              </a:rPr>
              <a:t>struct</a:t>
            </a:r>
            <a:r>
              <a:t> and </a:t>
            </a:r>
            <a:r>
              <a:rPr sz="3528">
                <a:latin typeface="Monaco"/>
                <a:ea typeface="Monaco"/>
                <a:cs typeface="Monaco"/>
                <a:sym typeface="Monaco"/>
              </a:rPr>
              <a:t>enum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enum HAlign {…"/>
          <p:cNvSpPr txBox="1"/>
          <p:nvPr/>
        </p:nvSpPr>
        <p:spPr>
          <a:xfrm>
            <a:off x="4342542" y="1612675"/>
            <a:ext cx="2441328" cy="490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enum</a:t>
            </a:r>
            <a:r>
              <a:rPr>
                <a:solidFill>
                  <a:srgbClr val="383A40"/>
                </a:solidFill>
              </a:rPr>
              <a:t> </a:t>
            </a:r>
            <a:r>
              <a:t>HAlign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Left,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Center,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Right,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enum</a:t>
            </a:r>
            <a:r>
              <a:rPr>
                <a:solidFill>
                  <a:srgbClr val="383A40"/>
                </a:solidFill>
              </a:rPr>
              <a:t> </a:t>
            </a:r>
            <a:r>
              <a:t>VAlign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Top,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Middle,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Bottom,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52" name="struct TextAlign {…"/>
          <p:cNvSpPr txBox="1"/>
          <p:nvPr/>
        </p:nvSpPr>
        <p:spPr>
          <a:xfrm>
            <a:off x="8054450" y="1208117"/>
            <a:ext cx="3355877" cy="205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struct</a:t>
            </a:r>
            <a:r>
              <a:rPr>
                <a:solidFill>
                  <a:srgbClr val="383A40"/>
                </a:solidFill>
              </a:rPr>
              <a:t> </a:t>
            </a:r>
            <a:r>
              <a:t>TextAlign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hAlign: HAlign,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vAlign: VAlign,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53" name="struct Point {…"/>
          <p:cNvSpPr txBox="1"/>
          <p:nvPr/>
        </p:nvSpPr>
        <p:spPr>
          <a:xfrm>
            <a:off x="447725" y="1621457"/>
            <a:ext cx="2624238" cy="1650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AF5F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struct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376089"/>
                </a:solidFill>
              </a:rPr>
              <a:t>Point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x: </a:t>
            </a:r>
            <a:r>
              <a:rPr>
                <a:solidFill>
                  <a:srgbClr val="4A9552"/>
                </a:solidFill>
              </a:rPr>
              <a:t>int</a:t>
            </a:r>
            <a:r>
              <a:t>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y: </a:t>
            </a:r>
            <a:r>
              <a:rPr>
                <a:solidFill>
                  <a:srgbClr val="4A9552"/>
                </a:solidFill>
              </a:rPr>
              <a:t>int</a:t>
            </a:r>
            <a:r>
              <a:t>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54" name="Line"/>
          <p:cNvSpPr/>
          <p:nvPr/>
        </p:nvSpPr>
        <p:spPr>
          <a:xfrm flipV="1">
            <a:off x="3704077" y="2069925"/>
            <a:ext cx="1" cy="3503501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defTabSz="1219200">
              <a:lnSpc>
                <a:spcPct val="80000"/>
              </a:lnSpc>
              <a:spcBef>
                <a:spcPts val="6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55" name="Line"/>
          <p:cNvSpPr/>
          <p:nvPr/>
        </p:nvSpPr>
        <p:spPr>
          <a:xfrm flipV="1">
            <a:off x="7415985" y="2069925"/>
            <a:ext cx="1" cy="3503501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defTabSz="1219200">
              <a:lnSpc>
                <a:spcPct val="80000"/>
              </a:lnSpc>
              <a:spcBef>
                <a:spcPts val="600"/>
              </a:spcBef>
              <a:defRPr sz="28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56" name="demo12.rs"/>
          <p:cNvSpPr txBox="1"/>
          <p:nvPr/>
        </p:nvSpPr>
        <p:spPr>
          <a:xfrm>
            <a:off x="723859" y="6321341"/>
            <a:ext cx="1278891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demo12.rs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quires and ensures"/>
          <p:cNvSpPr txBox="1"/>
          <p:nvPr>
            <p:ph type="title"/>
          </p:nvPr>
        </p:nvSpPr>
        <p:spPr>
          <a:xfrm>
            <a:off x="441816" y="-108901"/>
            <a:ext cx="10150371" cy="1325564"/>
          </a:xfrm>
          <a:prstGeom prst="rect">
            <a:avLst/>
          </a:prstGeom>
        </p:spPr>
        <p:txBody>
          <a:bodyPr/>
          <a:lstStyle/>
          <a:p>
            <a:pPr/>
            <a:r>
              <a:t>Requires and ensures</a:t>
            </a:r>
          </a:p>
        </p:txBody>
      </p:sp>
      <p:sp>
        <p:nvSpPr>
          <p:cNvPr id="361" name="Allowed on proof and exec functions, not on spec functions"/>
          <p:cNvSpPr txBox="1"/>
          <p:nvPr>
            <p:ph type="body" sz="quarter" idx="1"/>
          </p:nvPr>
        </p:nvSpPr>
        <p:spPr>
          <a:xfrm>
            <a:off x="544865" y="929096"/>
            <a:ext cx="10519592" cy="1114117"/>
          </a:xfrm>
          <a:prstGeom prst="rect">
            <a:avLst/>
          </a:prstGeom>
        </p:spPr>
        <p:txBody>
          <a:bodyPr/>
          <a:lstStyle/>
          <a:p>
            <a:pPr/>
            <a:r>
              <a:t>Allowed on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proof</a:t>
            </a:r>
            <a:r>
              <a:t> and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exec</a:t>
            </a:r>
            <a:r>
              <a:t> functions, not on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spec</a:t>
            </a:r>
            <a:r>
              <a:t> functions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proof fn top_and_left(ta: TextAlign)…"/>
          <p:cNvSpPr txBox="1"/>
          <p:nvPr/>
        </p:nvSpPr>
        <p:spPr>
          <a:xfrm>
            <a:off x="711812" y="2635699"/>
            <a:ext cx="6648253" cy="32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proof</a:t>
            </a:r>
            <a: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top_and_left</a:t>
            </a:r>
            <a:r>
              <a:t>(ta: TextAlign)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requires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ta.v_align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</a:t>
            </a:r>
            <a:r>
              <a:rPr>
                <a:solidFill>
                  <a:srgbClr val="7943E8"/>
                </a:solidFill>
              </a:rPr>
              <a:t>VAlign::</a:t>
            </a:r>
            <a:r>
              <a:t>Top,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ta.h_align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</a:t>
            </a:r>
            <a:r>
              <a:rPr>
                <a:solidFill>
                  <a:srgbClr val="7943E8"/>
                </a:solidFill>
              </a:rPr>
              <a:t>HAlign::</a:t>
            </a:r>
            <a:r>
              <a:t>Left,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t>ensures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t>top_left</a:t>
            </a:r>
            <a:r>
              <a:rPr>
                <a:solidFill>
                  <a:srgbClr val="383A40"/>
                </a:solidFill>
              </a:rPr>
              <a:t>(ta),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64" name="👻 Ghost"/>
          <p:cNvSpPr txBox="1"/>
          <p:nvPr/>
        </p:nvSpPr>
        <p:spPr>
          <a:xfrm>
            <a:off x="301059" y="2283159"/>
            <a:ext cx="2134652" cy="438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412750">
              <a:defRPr sz="26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👻 Ghost</a:t>
            </a:r>
          </a:p>
        </p:txBody>
      </p:sp>
      <p:sp>
        <p:nvSpPr>
          <p:cNvPr id="365" name="demo13.rs"/>
          <p:cNvSpPr txBox="1"/>
          <p:nvPr/>
        </p:nvSpPr>
        <p:spPr>
          <a:xfrm>
            <a:off x="723859" y="6321341"/>
            <a:ext cx="1289051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demo13.rs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6527924" y="3148272"/>
            <a:ext cx="2481678" cy="1114117"/>
            <a:chOff x="0" y="0"/>
            <a:chExt cx="2481676" cy="1114116"/>
          </a:xfrm>
        </p:grpSpPr>
        <p:sp>
          <p:nvSpPr>
            <p:cNvPr id="366" name="precondition"/>
            <p:cNvSpPr txBox="1"/>
            <p:nvPr/>
          </p:nvSpPr>
          <p:spPr>
            <a:xfrm>
              <a:off x="426744" y="371145"/>
              <a:ext cx="2054933" cy="37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412750"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precondition</a:t>
              </a:r>
            </a:p>
          </p:txBody>
        </p:sp>
        <p:sp>
          <p:nvSpPr>
            <p:cNvPr id="367" name="Google Shape;191;p27"/>
            <p:cNvSpPr/>
            <p:nvPr/>
          </p:nvSpPr>
          <p:spPr>
            <a:xfrm flipH="1">
              <a:off x="0" y="0"/>
              <a:ext cx="178000" cy="111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5965" y="10800"/>
                    <a:pt x="0" y="10800"/>
                  </a:cubicBezTo>
                  <a:cubicBezTo>
                    <a:pt x="596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457200">
                <a:defRPr sz="1200"/>
              </a:pPr>
            </a:p>
          </p:txBody>
        </p:sp>
      </p:grpSp>
      <p:grpSp>
        <p:nvGrpSpPr>
          <p:cNvPr id="371" name="Group"/>
          <p:cNvGrpSpPr/>
          <p:nvPr/>
        </p:nvGrpSpPr>
        <p:grpSpPr>
          <a:xfrm>
            <a:off x="6527924" y="4325580"/>
            <a:ext cx="2481678" cy="800859"/>
            <a:chOff x="0" y="0"/>
            <a:chExt cx="2481676" cy="800857"/>
          </a:xfrm>
        </p:grpSpPr>
        <p:sp>
          <p:nvSpPr>
            <p:cNvPr id="369" name="postcondition"/>
            <p:cNvSpPr txBox="1"/>
            <p:nvPr/>
          </p:nvSpPr>
          <p:spPr>
            <a:xfrm>
              <a:off x="426744" y="214516"/>
              <a:ext cx="2054933" cy="371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412750"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postcondition</a:t>
              </a:r>
            </a:p>
          </p:txBody>
        </p:sp>
        <p:sp>
          <p:nvSpPr>
            <p:cNvPr id="370" name="Google Shape;191;p27"/>
            <p:cNvSpPr/>
            <p:nvPr/>
          </p:nvSpPr>
          <p:spPr>
            <a:xfrm flipH="1">
              <a:off x="0" y="0"/>
              <a:ext cx="178000" cy="800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178"/>
                    <a:pt x="10800" y="20657"/>
                  </a:cubicBezTo>
                  <a:lnTo>
                    <a:pt x="10800" y="11743"/>
                  </a:lnTo>
                  <a:cubicBezTo>
                    <a:pt x="10800" y="11222"/>
                    <a:pt x="5965" y="10800"/>
                    <a:pt x="0" y="10800"/>
                  </a:cubicBezTo>
                  <a:cubicBezTo>
                    <a:pt x="5965" y="10800"/>
                    <a:pt x="10800" y="10378"/>
                    <a:pt x="10800" y="9857"/>
                  </a:cubicBezTo>
                  <a:lnTo>
                    <a:pt x="10800" y="943"/>
                  </a:lnTo>
                  <a:cubicBezTo>
                    <a:pt x="10800" y="422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457200">
                <a:defRPr sz="1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1"/>
      <p:bldP build="whole" bldLvl="1" animBg="1" rev="0" advAuto="0" spid="371" grpId="2"/>
      <p:bldP build="whole" bldLvl="1" animBg="1" rev="0" advAuto="0" spid="364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Opac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Opacity</a:t>
            </a:r>
          </a:p>
        </p:txBody>
      </p:sp>
      <p:sp>
        <p:nvSpPr>
          <p:cNvPr id="374" name="spec functions are “transparent” by defaul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spec</a:t>
            </a:r>
            <a:r>
              <a:t> functions are “transparent” by default</a:t>
            </a:r>
          </a:p>
          <a:p>
            <a:pPr/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proof</a:t>
            </a:r>
            <a:r>
              <a:t>, </a:t>
            </a: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exec</a:t>
            </a:r>
            <a:r>
              <a:t> functions are always “opaque”</a:t>
            </a:r>
          </a:p>
          <a:p>
            <a:pPr lvl="1">
              <a:buChar char="•"/>
            </a:pPr>
            <a:r>
              <a:t> only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requires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ensures</a:t>
            </a:r>
            <a:r>
              <a:t> visible externally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demo14.rs"/>
          <p:cNvSpPr txBox="1"/>
          <p:nvPr/>
        </p:nvSpPr>
        <p:spPr>
          <a:xfrm>
            <a:off x="723859" y="6321341"/>
            <a:ext cx="1289813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demo14.rs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truct Point { x: i64, }…"/>
          <p:cNvSpPr txBox="1"/>
          <p:nvPr/>
        </p:nvSpPr>
        <p:spPr>
          <a:xfrm>
            <a:off x="586275" y="932944"/>
            <a:ext cx="8883810" cy="575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AF5F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struct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376089"/>
                </a:solidFill>
              </a:rPr>
              <a:t>Point</a:t>
            </a:r>
            <a:r>
              <a:rPr>
                <a:solidFill>
                  <a:srgbClr val="383A40"/>
                </a:solidFill>
              </a:rPr>
              <a:t> {</a:t>
            </a:r>
            <a:r>
              <a:t> x: </a:t>
            </a:r>
            <a:r>
              <a:rPr>
                <a:solidFill>
                  <a:srgbClr val="4A9552"/>
                </a:solidFill>
              </a:rPr>
              <a:t>i64</a:t>
            </a:r>
            <a:r>
              <a:t>, 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impl</a:t>
            </a:r>
            <a:r>
              <a:t> Point 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fn</a:t>
            </a:r>
            <a:r>
              <a:t> </a:t>
            </a:r>
            <a:r>
              <a:rPr>
                <a:solidFill>
                  <a:srgbClr val="376089"/>
                </a:solidFill>
              </a:rPr>
              <a:t>move_x</a:t>
            </a:r>
            <a:r>
              <a:t>(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, dx: </a:t>
            </a:r>
            <a:r>
              <a:rPr>
                <a:solidFill>
                  <a:srgbClr val="4A9552"/>
                </a:solidFill>
              </a:rPr>
              <a:t>i64</a:t>
            </a:r>
            <a: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t> (r: Point)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t>requires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i64</a:t>
            </a:r>
            <a:r>
              <a:t>::</a:t>
            </a:r>
            <a:r>
              <a:rPr>
                <a:solidFill>
                  <a:srgbClr val="383A40"/>
                </a:solidFill>
              </a:rPr>
              <a:t>MIN </a:t>
            </a:r>
            <a:r>
              <a:rPr>
                <a:solidFill>
                  <a:srgbClr val="AF5F00"/>
                </a:solidFill>
              </a:rPr>
              <a:t>&lt;=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C43A55"/>
                </a:solidFill>
              </a:rPr>
              <a:t>self</a:t>
            </a:r>
            <a:r>
              <a:rPr>
                <a:solidFill>
                  <a:srgbClr val="383A40"/>
                </a:solidFill>
              </a:rPr>
              <a:t>.x </a:t>
            </a:r>
            <a:r>
              <a:rPr>
                <a:solidFill>
                  <a:srgbClr val="AF5F00"/>
                </a:solidFill>
              </a:rPr>
              <a:t>+</a:t>
            </a:r>
            <a:r>
              <a:rPr>
                <a:solidFill>
                  <a:srgbClr val="383A40"/>
                </a:solidFill>
              </a:rPr>
              <a:t> dx </a:t>
            </a:r>
            <a:r>
              <a:rPr>
                <a:solidFill>
                  <a:srgbClr val="AF5F00"/>
                </a:solidFill>
              </a:rPr>
              <a:t>&lt;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i64</a:t>
            </a:r>
            <a:r>
              <a:t>::</a:t>
            </a:r>
            <a:r>
              <a:rPr>
                <a:solidFill>
                  <a:srgbClr val="383A40"/>
                </a:solidFill>
              </a:rPr>
              <a:t>MAX,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t>ensures</a:t>
            </a:r>
            <a:r>
              <a:rPr>
                <a:solidFill>
                  <a:srgbClr val="383A40"/>
                </a:solidFill>
              </a:rPr>
              <a:t> r </a:t>
            </a:r>
            <a:r>
              <a:rPr>
                <a:solidFill>
                  <a:srgbClr val="AF5F00"/>
                </a:solidFill>
              </a:rPr>
              <a:t>==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C43A55"/>
                </a:solidFill>
              </a:rPr>
              <a:t>self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{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Point { x: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.x </a:t>
            </a:r>
            <a:r>
              <a:rPr>
                <a:solidFill>
                  <a:srgbClr val="AF5F00"/>
                </a:solidFill>
              </a:rPr>
              <a:t>+</a:t>
            </a:r>
            <a:r>
              <a:t> dx 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</a:t>
            </a: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center</a:t>
            </a:r>
            <a:r>
              <a:rPr>
                <a:solidFill>
                  <a:srgbClr val="383A40"/>
                </a:solidFill>
              </a:rPr>
              <a:t>(</a:t>
            </a:r>
            <a:r>
              <a:rPr>
                <a:solidFill>
                  <a:srgbClr val="C43A55"/>
                </a:solidFill>
              </a:rPr>
              <a:t>self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bool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43A55"/>
                </a:solidFill>
              </a:rPr>
              <a:t>self</a:t>
            </a:r>
            <a:r>
              <a:t>.x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</a:t>
            </a:r>
            <a:r>
              <a:rPr>
                <a:solidFill>
                  <a:srgbClr val="C43A55"/>
                </a:solidFill>
              </a:rPr>
              <a:t>0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79" name="Datatype methods"/>
          <p:cNvSpPr txBox="1"/>
          <p:nvPr>
            <p:ph type="title"/>
          </p:nvPr>
        </p:nvSpPr>
        <p:spPr>
          <a:xfrm>
            <a:off x="266632" y="-88291"/>
            <a:ext cx="10150372" cy="1325564"/>
          </a:xfrm>
          <a:prstGeom prst="rect">
            <a:avLst/>
          </a:prstGeom>
        </p:spPr>
        <p:txBody>
          <a:bodyPr/>
          <a:lstStyle/>
          <a:p>
            <a:pPr/>
            <a:r>
              <a:t>Datatype methods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exercise_move_point.rs"/>
          <p:cNvSpPr txBox="1"/>
          <p:nvPr/>
        </p:nvSpPr>
        <p:spPr>
          <a:xfrm>
            <a:off x="5628819" y="303586"/>
            <a:ext cx="4808985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80000"/>
              </a:lnSpc>
              <a:spcBef>
                <a:spcPts val="12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exercise_move_point.rs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Quantifiers"/>
          <p:cNvSpPr txBox="1"/>
          <p:nvPr>
            <p:ph type="title"/>
          </p:nvPr>
        </p:nvSpPr>
        <p:spPr>
          <a:xfrm>
            <a:off x="328462" y="-108901"/>
            <a:ext cx="2728326" cy="967065"/>
          </a:xfrm>
          <a:prstGeom prst="rect">
            <a:avLst/>
          </a:prstGeom>
        </p:spPr>
        <p:txBody>
          <a:bodyPr/>
          <a:lstStyle/>
          <a:p>
            <a:pPr/>
            <a:r>
              <a:t>Quantifiers</a:t>
            </a:r>
          </a:p>
        </p:txBody>
      </p:sp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demo15.rs"/>
          <p:cNvSpPr txBox="1"/>
          <p:nvPr/>
        </p:nvSpPr>
        <p:spPr>
          <a:xfrm>
            <a:off x="723859" y="6321341"/>
            <a:ext cx="1279653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demo15.rs</a:t>
            </a:r>
          </a:p>
        </p:txBody>
      </p:sp>
      <p:sp>
        <p:nvSpPr>
          <p:cNvPr id="386" name="spec fn max_spec(a: nat, b: nat) -&gt; nat {…"/>
          <p:cNvSpPr txBox="1"/>
          <p:nvPr/>
        </p:nvSpPr>
        <p:spPr>
          <a:xfrm>
            <a:off x="3281742" y="65664"/>
            <a:ext cx="7562802" cy="124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spec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max_spec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nat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nat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nat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</a:t>
            </a:r>
            <a:r>
              <a:t> b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b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400"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350323" y="1724424"/>
            <a:ext cx="9569840" cy="2131648"/>
            <a:chOff x="0" y="0"/>
            <a:chExt cx="9569839" cy="2131647"/>
          </a:xfrm>
        </p:grpSpPr>
        <p:sp>
          <p:nvSpPr>
            <p:cNvPr id="387" name="∀"/>
            <p:cNvSpPr txBox="1"/>
            <p:nvPr/>
          </p:nvSpPr>
          <p:spPr>
            <a:xfrm>
              <a:off x="239514" y="-1"/>
              <a:ext cx="1059558" cy="981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marL="254000" indent="-254000" algn="ctr" defTabSz="412750">
                <a:buClr>
                  <a:srgbClr val="000000"/>
                </a:buClr>
                <a:buSzPct val="100000"/>
                <a:buChar char="•"/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∀</a:t>
              </a:r>
            </a:p>
          </p:txBody>
        </p:sp>
        <p:sp>
          <p:nvSpPr>
            <p:cNvPr id="388" name="a,b"/>
            <p:cNvSpPr txBox="1"/>
            <p:nvPr/>
          </p:nvSpPr>
          <p:spPr>
            <a:xfrm>
              <a:off x="1413307" y="110740"/>
              <a:ext cx="795140" cy="56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defTabSz="228600">
                <a:defRPr sz="32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rgbClr val="C7C7C7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a,b</a:t>
              </a:r>
            </a:p>
          </p:txBody>
        </p:sp>
        <p:sp>
          <p:nvSpPr>
            <p:cNvPr id="389" name="(max_spec(a,b) == a || max_spec(a,b) == b) &amp;&amp;…"/>
            <p:cNvSpPr txBox="1"/>
            <p:nvPr/>
          </p:nvSpPr>
          <p:spPr>
            <a:xfrm>
              <a:off x="2647223" y="34528"/>
              <a:ext cx="6922617" cy="715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defTabSz="228600">
                <a:defRPr sz="20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(max_spec(a,b)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==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||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==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b) &amp;&amp;</a:t>
              </a:r>
              <a:endParaRPr>
                <a:solidFill>
                  <a:srgbClr val="C7C7C7"/>
                </a:solidFill>
              </a:endParaRPr>
            </a:p>
            <a:p>
              <a:pPr defTabSz="228600">
                <a:defRPr sz="20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(max_spec(a,b)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&amp;&amp;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b)</a:t>
              </a:r>
            </a:p>
          </p:txBody>
        </p:sp>
        <p:sp>
          <p:nvSpPr>
            <p:cNvPr id="390" name="forall|a: nat, b: nat|…"/>
            <p:cNvSpPr txBox="1"/>
            <p:nvPr/>
          </p:nvSpPr>
          <p:spPr>
            <a:xfrm>
              <a:off x="0" y="887097"/>
              <a:ext cx="9391899" cy="1244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83A4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forall</a:t>
              </a:r>
              <a:r>
                <a:rPr>
                  <a:solidFill>
                    <a:srgbClr val="AF5F00"/>
                  </a:solidFill>
                </a:rPr>
                <a:t>|</a:t>
              </a:r>
              <a:r>
                <a:t>a: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t>, b: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rPr>
                  <a:solidFill>
                    <a:srgbClr val="AF5F00"/>
                  </a:solidFill>
                </a:rPr>
                <a:t>|</a:t>
              </a:r>
            </a:p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7608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383A40"/>
                  </a:solidFill>
                </a:rPr>
                <a:t>      (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==</a:t>
              </a:r>
              <a:r>
                <a:rPr>
                  <a:solidFill>
                    <a:srgbClr val="383A40"/>
                  </a:solidFill>
                </a:rPr>
                <a:t> a </a:t>
              </a:r>
              <a:r>
                <a:rPr>
                  <a:solidFill>
                    <a:srgbClr val="AF5F00"/>
                  </a:solidFill>
                </a:rPr>
                <a:t>||</a:t>
              </a:r>
              <a:r>
                <a:rPr>
                  <a:solidFill>
                    <a:srgbClr val="383A40"/>
                  </a:solidFill>
                </a:rPr>
                <a:t> 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==</a:t>
              </a:r>
              <a:r>
                <a:rPr>
                  <a:solidFill>
                    <a:srgbClr val="383A40"/>
                  </a:solidFill>
                </a:rPr>
                <a:t> b) </a:t>
              </a:r>
              <a:r>
                <a:rPr>
                  <a:solidFill>
                    <a:srgbClr val="AF5F00"/>
                  </a:solidFill>
                </a:rPr>
                <a:t>&amp;&amp;</a:t>
              </a:r>
              <a:endParaRPr>
                <a:solidFill>
                  <a:srgbClr val="383A40"/>
                </a:solidFill>
              </a:endParaRPr>
            </a:p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7608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383A40"/>
                  </a:solidFill>
                </a:rPr>
                <a:t>      (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&gt;=</a:t>
              </a:r>
              <a:r>
                <a:rPr>
                  <a:solidFill>
                    <a:srgbClr val="383A40"/>
                  </a:solidFill>
                </a:rPr>
                <a:t> a </a:t>
              </a:r>
              <a:r>
                <a:rPr>
                  <a:solidFill>
                    <a:srgbClr val="AF5F00"/>
                  </a:solidFill>
                </a:rPr>
                <a:t>&amp;&amp;</a:t>
              </a:r>
              <a:r>
                <a:rPr>
                  <a:solidFill>
                    <a:srgbClr val="383A40"/>
                  </a:solidFill>
                </a:rPr>
                <a:t> </a:t>
              </a:r>
              <a:r>
                <a:t>max_spec</a:t>
              </a:r>
              <a:r>
                <a:rPr>
                  <a:solidFill>
                    <a:srgbClr val="383A40"/>
                  </a:solidFill>
                </a:rPr>
                <a:t>(a,b) </a:t>
              </a:r>
              <a:r>
                <a:rPr>
                  <a:solidFill>
                    <a:srgbClr val="AF5F00"/>
                  </a:solidFill>
                </a:rPr>
                <a:t>&gt;=</a:t>
              </a:r>
              <a:r>
                <a:rPr>
                  <a:solidFill>
                    <a:srgbClr val="383A40"/>
                  </a:solidFill>
                </a:rPr>
                <a:t> b)</a:t>
              </a:r>
            </a:p>
          </p:txBody>
        </p:sp>
      </p:grpSp>
      <p:grpSp>
        <p:nvGrpSpPr>
          <p:cNvPr id="396" name="Group"/>
          <p:cNvGrpSpPr/>
          <p:nvPr/>
        </p:nvGrpSpPr>
        <p:grpSpPr>
          <a:xfrm>
            <a:off x="364419" y="4146621"/>
            <a:ext cx="8477351" cy="1319720"/>
            <a:chOff x="0" y="0"/>
            <a:chExt cx="8477349" cy="1319719"/>
          </a:xfrm>
        </p:grpSpPr>
        <p:sp>
          <p:nvSpPr>
            <p:cNvPr id="392" name="∃"/>
            <p:cNvSpPr txBox="1"/>
            <p:nvPr/>
          </p:nvSpPr>
          <p:spPr>
            <a:xfrm>
              <a:off x="220737" y="-1"/>
              <a:ext cx="953394" cy="981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marL="254000" indent="-254000" algn="ctr" defTabSz="412750">
                <a:buClr>
                  <a:srgbClr val="000000"/>
                </a:buClr>
                <a:buSzPct val="100000"/>
                <a:buChar char="•"/>
                <a:defRPr sz="8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∃</a:t>
              </a:r>
            </a:p>
          </p:txBody>
        </p:sp>
        <p:sp>
          <p:nvSpPr>
            <p:cNvPr id="393" name="a,b"/>
            <p:cNvSpPr txBox="1"/>
            <p:nvPr/>
          </p:nvSpPr>
          <p:spPr>
            <a:xfrm>
              <a:off x="1341449" y="111612"/>
              <a:ext cx="795140" cy="56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defTabSz="228600">
                <a:defRPr sz="32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rgbClr val="C7C7C7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a,b</a:t>
              </a:r>
            </a:p>
          </p:txBody>
        </p:sp>
        <p:sp>
          <p:nvSpPr>
            <p:cNvPr id="394" name="exists|a: nat, b: nat| max_spec(a, b) &gt;= a"/>
            <p:cNvSpPr txBox="1"/>
            <p:nvPr/>
          </p:nvSpPr>
          <p:spPr>
            <a:xfrm>
              <a:off x="0" y="887968"/>
              <a:ext cx="8477350" cy="431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>
                <a:tabLst>
                  <a:tab pos="177800" algn="l"/>
                  <a:tab pos="355600" algn="l"/>
                  <a:tab pos="533400" algn="l"/>
                  <a:tab pos="711200" algn="l"/>
                  <a:tab pos="889000" algn="l"/>
                  <a:tab pos="1066800" algn="l"/>
                  <a:tab pos="1244600" algn="l"/>
                  <a:tab pos="1422400" algn="l"/>
                  <a:tab pos="1600200" algn="l"/>
                  <a:tab pos="1778000" algn="l"/>
                  <a:tab pos="1955800" algn="l"/>
                  <a:tab pos="2133600" algn="l"/>
                </a:tabLst>
                <a:defRPr sz="2400">
                  <a:solidFill>
                    <a:srgbClr val="383A4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exists</a:t>
              </a:r>
              <a:r>
                <a:rPr>
                  <a:solidFill>
                    <a:srgbClr val="AF5F00"/>
                  </a:solidFill>
                </a:rPr>
                <a:t>|</a:t>
              </a:r>
              <a:r>
                <a:t>a: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t>, b: </a:t>
              </a:r>
              <a:r>
                <a:rPr>
                  <a:solidFill>
                    <a:srgbClr val="4A9552"/>
                  </a:solidFill>
                </a:rPr>
                <a:t>nat</a:t>
              </a:r>
              <a:r>
                <a:rPr>
                  <a:solidFill>
                    <a:srgbClr val="AF5F00"/>
                  </a:solidFill>
                </a:rPr>
                <a:t>|</a:t>
              </a:r>
              <a:r>
                <a:t> </a:t>
              </a:r>
              <a:r>
                <a:rPr>
                  <a:solidFill>
                    <a:srgbClr val="376089"/>
                  </a:solidFill>
                </a:rPr>
                <a:t>max_spec</a:t>
              </a:r>
              <a:r>
                <a:t>(a, b) </a:t>
              </a:r>
              <a:r>
                <a:rPr>
                  <a:solidFill>
                    <a:srgbClr val="AF5F00"/>
                  </a:solidFill>
                </a:rPr>
                <a:t>&gt;=</a:t>
              </a:r>
              <a:r>
                <a:t> a</a:t>
              </a:r>
            </a:p>
          </p:txBody>
        </p:sp>
        <p:sp>
          <p:nvSpPr>
            <p:cNvPr id="395" name="max_spec(a,b) &gt;= a"/>
            <p:cNvSpPr txBox="1"/>
            <p:nvPr/>
          </p:nvSpPr>
          <p:spPr>
            <a:xfrm>
              <a:off x="2570537" y="206849"/>
              <a:ext cx="2807147" cy="3724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defTabSz="228600">
                <a:defRPr sz="2000">
                  <a:solidFill>
                    <a:srgbClr val="0433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max_spec(a,b)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797979"/>
                  </a:solidFill>
                </a:rPr>
                <a:t>&gt;=</a:t>
              </a:r>
              <a:r>
                <a:rPr>
                  <a:solidFill>
                    <a:srgbClr val="C7C7C7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a</a:t>
              </a:r>
            </a:p>
          </p:txBody>
        </p:sp>
      </p:grpSp>
      <p:sp>
        <p:nvSpPr>
          <p:cNvPr id="397" name="Google Shape;193;p27"/>
          <p:cNvSpPr txBox="1"/>
          <p:nvPr/>
        </p:nvSpPr>
        <p:spPr>
          <a:xfrm>
            <a:off x="5071580" y="5584667"/>
            <a:ext cx="6834374" cy="635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 anchor="b"/>
          <a:lstStyle>
            <a:lvl1pPr algn="ctr" defTabSz="1223367">
              <a:lnSpc>
                <a:spcPct val="90000"/>
              </a:lnSpc>
              <a:defRPr sz="27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‼️ exists (often) needs a “witness”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1"/>
      <p:bldP build="whole" bldLvl="1" animBg="1" rev="0" advAuto="0" spid="396" grpId="2"/>
      <p:bldP build="whole" bldLvl="1" animBg="1" rev="0" advAuto="0" spid="397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Loop invariants"/>
          <p:cNvSpPr txBox="1"/>
          <p:nvPr>
            <p:ph type="title"/>
          </p:nvPr>
        </p:nvSpPr>
        <p:spPr>
          <a:xfrm>
            <a:off x="524255" y="365125"/>
            <a:ext cx="10150372" cy="674305"/>
          </a:xfrm>
          <a:prstGeom prst="rect">
            <a:avLst/>
          </a:prstGeom>
        </p:spPr>
        <p:txBody>
          <a:bodyPr/>
          <a:lstStyle/>
          <a:p>
            <a:pPr/>
            <a:r>
              <a:t>Loop invariants</a:t>
            </a:r>
          </a:p>
        </p:txBody>
      </p:sp>
      <p:sp>
        <p:nvSpPr>
          <p:cNvPr id="400" name="required on loops…"/>
          <p:cNvSpPr txBox="1"/>
          <p:nvPr>
            <p:ph type="body" idx="1"/>
          </p:nvPr>
        </p:nvSpPr>
        <p:spPr>
          <a:xfrm>
            <a:off x="524255" y="1491769"/>
            <a:ext cx="10829545" cy="4685194"/>
          </a:xfrm>
          <a:prstGeom prst="rect">
            <a:avLst/>
          </a:prstGeom>
        </p:spPr>
        <p:txBody>
          <a:bodyPr/>
          <a:lstStyle/>
          <a:p>
            <a:pPr/>
            <a:r>
              <a:t>required on loops</a:t>
            </a:r>
          </a:p>
          <a:p>
            <a:pPr/>
            <a:r>
              <a:t>need to be true:</a:t>
            </a:r>
          </a:p>
          <a:p>
            <a:pPr lvl="1" marL="685800" indent="-228600">
              <a:buChar char="•"/>
            </a:pPr>
            <a:r>
              <a:t>on entry</a:t>
            </a:r>
          </a:p>
          <a:p>
            <a:pPr lvl="1" marL="685800" indent="-228600">
              <a:buChar char="•"/>
            </a:pPr>
            <a:r>
              <a:t>after each iteration</a:t>
            </a:r>
          </a:p>
          <a:p>
            <a:pPr lvl="2" marL="1143000" indent="-228600"/>
            <a:r>
              <a:t>thus, on exit</a:t>
            </a:r>
          </a:p>
        </p:txBody>
      </p:sp>
      <p:sp>
        <p:nvSpPr>
          <p:cNvPr id="4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2" name="demo18.rs"/>
          <p:cNvSpPr txBox="1"/>
          <p:nvPr/>
        </p:nvSpPr>
        <p:spPr>
          <a:xfrm>
            <a:off x="723859" y="6321341"/>
            <a:ext cx="1288543" cy="37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1219200">
              <a:lnSpc>
                <a:spcPct val="80000"/>
              </a:lnSpc>
              <a:spcBef>
                <a:spcPts val="600"/>
              </a:spcBef>
              <a:defRPr sz="20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demo18.rs</a:t>
            </a:r>
          </a:p>
        </p:txBody>
      </p:sp>
      <p:sp>
        <p:nvSpPr>
          <p:cNvPr id="403" name="exercise_smallest_elt.rs"/>
          <p:cNvSpPr txBox="1"/>
          <p:nvPr/>
        </p:nvSpPr>
        <p:spPr>
          <a:xfrm>
            <a:off x="5283995" y="303586"/>
            <a:ext cx="5235774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80000"/>
              </a:lnSpc>
              <a:spcBef>
                <a:spcPts val="1200"/>
              </a:spcBef>
              <a:defRPr sz="28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exercise_smallest_elt.rs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89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  <p:sp>
        <p:nvSpPr>
          <p:cNvPr id="90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91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92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" grpId="1"/>
      <p:bldP build="whole" bldLvl="1" animBg="1" rev="0" advAuto="0" spid="92" grpId="3"/>
      <p:bldP build="whole" bldLvl="1" animBg="1" rev="0" advAuto="0" spid="9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97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  <p:sp>
        <p:nvSpPr>
          <p:cNvPr id="98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99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00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01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02" name="running 1 test…"/>
          <p:cNvSpPr txBox="1"/>
          <p:nvPr/>
        </p:nvSpPr>
        <p:spPr>
          <a:xfrm>
            <a:off x="7175171" y="3256337"/>
            <a:ext cx="404178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C3F985"/>
                </a:solidFill>
              </a:rPr>
              <a:t>ok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C3F985"/>
                </a:solidFill>
              </a:rPr>
              <a:t>ok</a:t>
            </a:r>
            <a:r>
              <a:t>. 1 passed; …</a:t>
            </a:r>
          </a:p>
        </p:txBody>
      </p:sp>
      <p:sp>
        <p:nvSpPr>
          <p:cNvPr id="103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" grpId="2"/>
      <p:bldP build="whole" bldLvl="1" animBg="1" rev="0" advAuto="0" spid="10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fn max_of_three(a: u64, b: u64, c: u64) -&gt; u64 {…"/>
          <p:cNvSpPr txBox="1"/>
          <p:nvPr/>
        </p:nvSpPr>
        <p:spPr>
          <a:xfrm>
            <a:off x="677573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08" name="pepr6geiedzyfws@39h71@u9tru438g~b#)5f#wxq~0!6b6~)22c@rhkru6yih5~v(7lkq   3e4km@0~fgs((n4c0r9noj3ovt)s54x!yq5$o#xaeqguh~it740#hqvp7!)h$itu@$mh)l   ~f559~bwa9q1yku(~ix#2wtcnt7e7ni5geodt26~zl(@ls((jwtojc9e0lx5a9cm9~w(~@   675t8(k7gx(i5i0@yvf4q3d0dqoydmnx5hu"/>
          <p:cNvSpPr txBox="1"/>
          <p:nvPr/>
        </p:nvSpPr>
        <p:spPr>
          <a:xfrm>
            <a:off x="673197" y="600612"/>
            <a:ext cx="994062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11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pr</a:t>
            </a:r>
            <a:r>
              <a:rPr>
                <a:solidFill>
                  <a:srgbClr val="942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ed</a:t>
            </a:r>
            <a:r>
              <a:rPr>
                <a:solidFill>
                  <a:srgbClr val="941100"/>
                </a:solidFill>
              </a:rPr>
              <a:t>z</a:t>
            </a:r>
            <a:r>
              <a:rPr>
                <a:solidFill>
                  <a:srgbClr val="008F00"/>
                </a:solidFill>
              </a:rPr>
              <a:t>yf</a:t>
            </a:r>
            <a:r>
              <a:rPr>
                <a:solidFill>
                  <a:srgbClr val="941100"/>
                </a:solidFill>
              </a:rPr>
              <a:t>w</a:t>
            </a:r>
            <a:r>
              <a:t>s</a:t>
            </a:r>
            <a:r>
              <a:rPr>
                <a:solidFill>
                  <a:srgbClr val="942193"/>
                </a:solidFill>
              </a:rPr>
              <a:t>@</a:t>
            </a:r>
            <a:r>
              <a:t>39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1@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520E51"/>
                </a:solidFill>
              </a:rPr>
              <a:t>9t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43</a:t>
            </a:r>
            <a:r>
              <a:t>8</a:t>
            </a:r>
            <a:r>
              <a:rPr>
                <a:solidFill>
                  <a:srgbClr val="9290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008F00"/>
                </a:solidFill>
              </a:rPr>
              <a:t>b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)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f</a:t>
            </a:r>
            <a:r>
              <a:rPr>
                <a:solidFill>
                  <a:srgbClr val="520E51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w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q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0</a:t>
            </a:r>
            <a:r>
              <a:rPr>
                <a:solidFill>
                  <a:srgbClr val="520E51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008F00"/>
                </a:solidFill>
              </a:rPr>
              <a:t>6</a:t>
            </a:r>
            <a:r>
              <a:rPr>
                <a:solidFill>
                  <a:srgbClr val="941100"/>
                </a:solidFill>
              </a:rPr>
              <a:t>~</a:t>
            </a:r>
            <a:r>
              <a:t>)</a:t>
            </a:r>
            <a:r>
              <a:rPr>
                <a:solidFill>
                  <a:srgbClr val="936400"/>
                </a:solidFill>
              </a:rPr>
              <a:t>2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1100"/>
                </a:solidFill>
              </a:rPr>
              <a:t>@</a:t>
            </a:r>
            <a:r>
              <a:rPr>
                <a:solidFill>
                  <a:srgbClr val="008F00"/>
                </a:solidFill>
              </a:rPr>
              <a:t>rh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u</a:t>
            </a:r>
            <a:r>
              <a:rPr>
                <a:solidFill>
                  <a:srgbClr val="936400"/>
                </a:solidFill>
              </a:rPr>
              <a:t>6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~</a:t>
            </a:r>
            <a:r>
              <a:t>v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7</a:t>
            </a:r>
            <a:r>
              <a:rPr>
                <a:solidFill>
                  <a:srgbClr val="009193"/>
                </a:solidFill>
              </a:rPr>
              <a:t>lk</a:t>
            </a:r>
            <a:r>
              <a:t>q</a:t>
            </a:r>
            <a:br/>
            <a:r>
              <a:t>  3</a:t>
            </a:r>
            <a:r>
              <a:rPr>
                <a:solidFill>
                  <a:srgbClr val="942193"/>
                </a:solidFill>
              </a:rPr>
              <a:t>e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520E51"/>
                </a:solidFill>
              </a:rPr>
              <a:t>m</a:t>
            </a:r>
            <a:r>
              <a:rPr>
                <a:solidFill>
                  <a:srgbClr val="929000"/>
                </a:solidFill>
              </a:rPr>
              <a:t>@0</a:t>
            </a:r>
            <a:r>
              <a:rPr>
                <a:solidFill>
                  <a:srgbClr val="942193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29000"/>
                </a:solidFill>
              </a:rPr>
              <a:t>s((</a:t>
            </a:r>
            <a:r>
              <a:rPr>
                <a:solidFill>
                  <a:srgbClr val="941100"/>
                </a:solidFill>
              </a:rPr>
              <a:t>n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936400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r9</a:t>
            </a:r>
            <a:r>
              <a:t>n</a:t>
            </a:r>
            <a:r>
              <a:rPr>
                <a:solidFill>
                  <a:srgbClr val="520E51"/>
                </a:solidFill>
              </a:rPr>
              <a:t>o</a:t>
            </a:r>
            <a:r>
              <a:rPr>
                <a:solidFill>
                  <a:srgbClr val="942193"/>
                </a:solidFill>
              </a:rPr>
              <a:t>j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008F00"/>
                </a:solidFill>
              </a:rPr>
              <a:t>o</a:t>
            </a:r>
            <a:r>
              <a:t>v</a:t>
            </a:r>
            <a:r>
              <a:rPr>
                <a:solidFill>
                  <a:srgbClr val="008F00"/>
                </a:solidFill>
              </a:rPr>
              <a:t>t</a:t>
            </a:r>
            <a:r>
              <a:rPr>
                <a:solidFill>
                  <a:srgbClr val="942193"/>
                </a:solidFill>
              </a:rPr>
              <a:t>)</a:t>
            </a:r>
            <a:r>
              <a:t>s</a:t>
            </a:r>
            <a:r>
              <a:rPr>
                <a:solidFill>
                  <a:srgbClr val="941100"/>
                </a:solidFill>
              </a:rPr>
              <a:t>5</a:t>
            </a:r>
            <a:r>
              <a:t>4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936400"/>
                </a:solidFill>
              </a:rPr>
              <a:t>y</a:t>
            </a:r>
            <a:r>
              <a:t>q</a:t>
            </a:r>
            <a:r>
              <a:rPr>
                <a:solidFill>
                  <a:srgbClr val="929000"/>
                </a:solidFill>
              </a:rPr>
              <a:t>5</a:t>
            </a:r>
            <a:r>
              <a:rPr>
                <a:solidFill>
                  <a:srgbClr val="936400"/>
                </a:solidFill>
              </a:rPr>
              <a:t>$</a:t>
            </a:r>
            <a:r>
              <a:rPr>
                <a:solidFill>
                  <a:srgbClr val="008F00"/>
                </a:solidFill>
              </a:rPr>
              <a:t>o</a:t>
            </a:r>
            <a:r>
              <a:rPr>
                <a:solidFill>
                  <a:srgbClr val="941100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x</a:t>
            </a:r>
            <a:r>
              <a:t>a</a:t>
            </a:r>
            <a:r>
              <a:rPr>
                <a:solidFill>
                  <a:srgbClr val="520E51"/>
                </a:solidFill>
              </a:rPr>
              <a:t>e</a:t>
            </a:r>
            <a:r>
              <a:rPr>
                <a:solidFill>
                  <a:srgbClr val="929000"/>
                </a:solidFill>
              </a:rPr>
              <a:t>q</a:t>
            </a:r>
            <a:r>
              <a:t>g</a:t>
            </a:r>
            <a:r>
              <a:rPr>
                <a:solidFill>
                  <a:srgbClr val="929000"/>
                </a:solidFill>
              </a:rPr>
              <a:t>u</a:t>
            </a:r>
            <a:r>
              <a:rPr>
                <a:solidFill>
                  <a:srgbClr val="941100"/>
                </a:solidFill>
              </a:rPr>
              <a:t>h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36400"/>
                </a:solidFill>
              </a:rPr>
              <a:t>#</a:t>
            </a:r>
            <a:r>
              <a:rPr>
                <a:solidFill>
                  <a:srgbClr val="929000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v</a:t>
            </a:r>
            <a:r>
              <a:rPr>
                <a:solidFill>
                  <a:srgbClr val="008F00"/>
                </a:solidFill>
              </a:rPr>
              <a:t>p</a:t>
            </a:r>
            <a:r>
              <a:rPr>
                <a:solidFill>
                  <a:srgbClr val="942193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)</a:t>
            </a:r>
            <a:r>
              <a:rPr>
                <a:solidFill>
                  <a:srgbClr val="936400"/>
                </a:solidFill>
              </a:rPr>
              <a:t>h</a:t>
            </a:r>
            <a:r>
              <a:t>$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009193"/>
                </a:solidFill>
              </a:rPr>
              <a:t>u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42193"/>
                </a:solidFill>
              </a:rPr>
              <a:t>$</a:t>
            </a:r>
            <a:r>
              <a:rPr>
                <a:solidFill>
                  <a:srgbClr val="929000"/>
                </a:solidFill>
              </a:rPr>
              <a:t>m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941100"/>
                </a:solidFill>
              </a:rPr>
              <a:t>)</a:t>
            </a:r>
            <a:r>
              <a:rPr>
                <a:solidFill>
                  <a:srgbClr val="009193"/>
                </a:solidFill>
              </a:rPr>
              <a:t>l</a:t>
            </a:r>
            <a:br>
              <a:rPr>
                <a:solidFill>
                  <a:srgbClr val="009193"/>
                </a:solidFill>
              </a:rPr>
            </a:br>
            <a:r>
              <a:rPr>
                <a:solidFill>
                  <a:srgbClr val="009193"/>
                </a:solidFill>
              </a:rPr>
              <a:t>  </a:t>
            </a:r>
            <a:r>
              <a:rPr>
                <a:solidFill>
                  <a:srgbClr val="008F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008F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59</a:t>
            </a:r>
            <a:r>
              <a:rPr>
                <a:solidFill>
                  <a:srgbClr val="008F00"/>
                </a:solidFill>
              </a:rPr>
              <a:t>~</a:t>
            </a:r>
            <a:r>
              <a:t>b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29000"/>
                </a:solidFill>
              </a:rPr>
              <a:t>9</a:t>
            </a:r>
            <a:r>
              <a:rPr>
                <a:solidFill>
                  <a:srgbClr val="936400"/>
                </a:solidFill>
              </a:rPr>
              <a:t>q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29000"/>
                </a:solidFill>
              </a:rPr>
              <a:t>y</a:t>
            </a:r>
            <a:r>
              <a:rPr>
                <a:solidFill>
                  <a:srgbClr val="009193"/>
                </a:solidFill>
              </a:rPr>
              <a:t>k</a:t>
            </a:r>
            <a:r>
              <a:rPr>
                <a:solidFill>
                  <a:srgbClr val="941100"/>
                </a:solidFill>
              </a:rPr>
              <a:t>u(~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#</a:t>
            </a:r>
            <a:r>
              <a:rPr>
                <a:solidFill>
                  <a:srgbClr val="942193"/>
                </a:solidFill>
              </a:rPr>
              <a:t>2</a:t>
            </a:r>
            <a:r>
              <a:rPr>
                <a:solidFill>
                  <a:srgbClr val="936400"/>
                </a:solidFill>
              </a:rPr>
              <a:t>wt</a:t>
            </a:r>
            <a:r>
              <a:t>c</a:t>
            </a:r>
            <a:r>
              <a:rPr>
                <a:solidFill>
                  <a:srgbClr val="520E51"/>
                </a:solidFill>
              </a:rPr>
              <a:t>n</a:t>
            </a:r>
            <a:r>
              <a:rPr>
                <a:solidFill>
                  <a:srgbClr val="942193"/>
                </a:solidFill>
              </a:rPr>
              <a:t>t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936400"/>
                </a:solidFill>
              </a:rPr>
              <a:t>7</a:t>
            </a:r>
            <a:r>
              <a:rPr>
                <a:solidFill>
                  <a:srgbClr val="008F00"/>
                </a:solidFill>
              </a:rPr>
              <a:t>ni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g</a:t>
            </a:r>
            <a:r>
              <a:rPr>
                <a:solidFill>
                  <a:srgbClr val="009193"/>
                </a:solidFill>
              </a:rPr>
              <a:t>eo</a:t>
            </a:r>
            <a:r>
              <a:t>d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6</a:t>
            </a:r>
            <a:r>
              <a:rPr>
                <a:solidFill>
                  <a:srgbClr val="520E51"/>
                </a:solidFill>
              </a:rPr>
              <a:t>~</a:t>
            </a:r>
            <a:r>
              <a:rPr>
                <a:solidFill>
                  <a:srgbClr val="009193"/>
                </a:solidFill>
              </a:rPr>
              <a:t>z</a:t>
            </a:r>
            <a:r>
              <a:rPr>
                <a:solidFill>
                  <a:srgbClr val="941100"/>
                </a:solidFill>
              </a:rPr>
              <a:t>l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l</a:t>
            </a:r>
            <a:r>
              <a:t>s(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36400"/>
                </a:solidFill>
              </a:rPr>
              <a:t>j</a:t>
            </a:r>
            <a:r>
              <a:t>w</a:t>
            </a:r>
            <a:r>
              <a:rPr>
                <a:solidFill>
                  <a:srgbClr val="009193"/>
                </a:solidFill>
              </a:rPr>
              <a:t>t</a:t>
            </a:r>
            <a:r>
              <a:rPr>
                <a:solidFill>
                  <a:srgbClr val="008F00"/>
                </a:solidFill>
              </a:rPr>
              <a:t>o</a:t>
            </a:r>
            <a:r>
              <a:t>j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008F00"/>
                </a:solidFill>
              </a:rPr>
              <a:t>e</a:t>
            </a:r>
            <a:r>
              <a:rPr>
                <a:solidFill>
                  <a:srgbClr val="942193"/>
                </a:solidFill>
              </a:rPr>
              <a:t>0</a:t>
            </a:r>
            <a:r>
              <a:rPr>
                <a:solidFill>
                  <a:srgbClr val="008F00"/>
                </a:solidFill>
              </a:rPr>
              <a:t>l</a:t>
            </a:r>
            <a:r>
              <a:rPr>
                <a:solidFill>
                  <a:srgbClr val="942193"/>
                </a:solidFill>
              </a:rPr>
              <a:t>x</a:t>
            </a:r>
            <a:r>
              <a:rPr>
                <a:solidFill>
                  <a:srgbClr val="520E51"/>
                </a:solidFill>
              </a:rPr>
              <a:t>5</a:t>
            </a:r>
            <a:r>
              <a:rPr>
                <a:solidFill>
                  <a:srgbClr val="942193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c</a:t>
            </a:r>
            <a:r>
              <a:t>m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~</a:t>
            </a:r>
            <a:r>
              <a:rPr>
                <a:solidFill>
                  <a:srgbClr val="520E51"/>
                </a:solidFill>
              </a:rPr>
              <a:t>w</a:t>
            </a:r>
            <a:r>
              <a:rPr>
                <a:solidFill>
                  <a:srgbClr val="936400"/>
                </a:solidFill>
              </a:rPr>
              <a:t>(~</a:t>
            </a:r>
            <a:r>
              <a:rPr>
                <a:solidFill>
                  <a:srgbClr val="520E51"/>
                </a:solidFill>
              </a:rPr>
              <a:t>@</a:t>
            </a:r>
            <a:br>
              <a:rPr>
                <a:solidFill>
                  <a:srgbClr val="520E51"/>
                </a:solidFill>
              </a:rPr>
            </a:br>
            <a:r>
              <a:rPr>
                <a:solidFill>
                  <a:srgbClr val="520E51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6</a:t>
            </a:r>
            <a:r>
              <a:rPr>
                <a:solidFill>
                  <a:srgbClr val="009193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009193"/>
                </a:solidFill>
              </a:rPr>
              <a:t>t</a:t>
            </a:r>
            <a:r>
              <a:t>8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k</a:t>
            </a:r>
            <a:r>
              <a:rPr>
                <a:solidFill>
                  <a:srgbClr val="008F00"/>
                </a:solidFill>
              </a:rPr>
              <a:t>7g</a:t>
            </a:r>
            <a:r>
              <a:t>x</a:t>
            </a:r>
            <a:r>
              <a:rPr>
                <a:solidFill>
                  <a:srgbClr val="520E51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i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008F00"/>
                </a:solidFill>
              </a:rPr>
              <a:t>i</a:t>
            </a:r>
            <a:r>
              <a:rPr>
                <a:solidFill>
                  <a:srgbClr val="520E51"/>
                </a:solidFill>
              </a:rPr>
              <a:t>0</a:t>
            </a:r>
            <a:r>
              <a:rPr>
                <a:solidFill>
                  <a:srgbClr val="942193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y</a:t>
            </a:r>
            <a:r>
              <a:rPr>
                <a:solidFill>
                  <a:srgbClr val="008F00"/>
                </a:solidFill>
              </a:rPr>
              <a:t>v</a:t>
            </a:r>
            <a:r>
              <a:rPr>
                <a:solidFill>
                  <a:srgbClr val="520E51"/>
                </a:solidFill>
              </a:rPr>
              <a:t>f</a:t>
            </a:r>
            <a:r>
              <a:rPr>
                <a:solidFill>
                  <a:srgbClr val="9411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41100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d</a:t>
            </a:r>
            <a:r>
              <a:rPr>
                <a:solidFill>
                  <a:srgbClr val="008F00"/>
                </a:solidFill>
              </a:rPr>
              <a:t>0d</a:t>
            </a:r>
            <a:r>
              <a:rPr>
                <a:solidFill>
                  <a:srgbClr val="520E51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o</a:t>
            </a:r>
            <a:r>
              <a:rPr>
                <a:solidFill>
                  <a:srgbClr val="008F00"/>
                </a:solidFill>
              </a:rPr>
              <a:t>yd</a:t>
            </a:r>
            <a:r>
              <a:rPr>
                <a:solidFill>
                  <a:srgbClr val="941100"/>
                </a:solidFill>
              </a:rPr>
              <a:t>m</a:t>
            </a:r>
            <a:r>
              <a:rPr>
                <a:solidFill>
                  <a:srgbClr val="008F00"/>
                </a:solidFill>
              </a:rPr>
              <a:t>n</a:t>
            </a:r>
            <a:r>
              <a:rPr>
                <a:solidFill>
                  <a:srgbClr val="009193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520E51"/>
                </a:solidFill>
              </a:rPr>
              <a:t>h</a:t>
            </a:r>
            <a:r>
              <a:rPr>
                <a:solidFill>
                  <a:srgbClr val="008F00"/>
                </a:solidFill>
              </a:rPr>
              <a:t>u</a:t>
            </a:r>
            <a:r>
              <a:rPr>
                <a:solidFill>
                  <a:srgbClr val="009193"/>
                </a:solidFill>
              </a:rPr>
              <a:t>s</a:t>
            </a:r>
            <a:r>
              <a:rPr>
                <a:solidFill>
                  <a:srgbClr val="008F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x</a:t>
            </a:r>
            <a:r>
              <a:rPr>
                <a:solidFill>
                  <a:srgbClr val="009193"/>
                </a:solidFill>
              </a:rPr>
              <a:t>y</a:t>
            </a:r>
            <a:r>
              <a:rPr>
                <a:solidFill>
                  <a:srgbClr val="942193"/>
                </a:solidFill>
              </a:rPr>
              <a:t>wc</a:t>
            </a:r>
            <a:r>
              <a:rPr>
                <a:solidFill>
                  <a:srgbClr val="929000"/>
                </a:solidFill>
              </a:rPr>
              <a:t>b</a:t>
            </a:r>
            <a:r>
              <a:rPr>
                <a:solidFill>
                  <a:srgbClr val="942193"/>
                </a:solidFill>
              </a:rPr>
              <a:t>g</a:t>
            </a:r>
            <a:r>
              <a:t>)</a:t>
            </a:r>
            <a:r>
              <a:rPr>
                <a:solidFill>
                  <a:srgbClr val="520E51"/>
                </a:solidFill>
              </a:rPr>
              <a:t>3</a:t>
            </a:r>
            <a:r>
              <a:t>4</a:t>
            </a:r>
            <a:r>
              <a:rPr>
                <a:solidFill>
                  <a:srgbClr val="941100"/>
                </a:solidFill>
              </a:rPr>
              <a:t>7</a:t>
            </a:r>
            <a:r>
              <a:rPr>
                <a:solidFill>
                  <a:srgbClr val="520E51"/>
                </a:solidFill>
              </a:rPr>
              <a:t>7</a:t>
            </a:r>
            <a:r>
              <a:rPr>
                <a:solidFill>
                  <a:srgbClr val="936400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bx</a:t>
            </a:r>
            <a:r>
              <a:rPr>
                <a:solidFill>
                  <a:srgbClr val="942193"/>
                </a:solidFill>
              </a:rPr>
              <a:t>1</a:t>
            </a:r>
            <a:r>
              <a:rPr>
                <a:solidFill>
                  <a:srgbClr val="941100"/>
                </a:solidFill>
              </a:rPr>
              <a:t>g</a:t>
            </a:r>
            <a:r>
              <a:rPr>
                <a:solidFill>
                  <a:srgbClr val="942193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u</a:t>
            </a:r>
            <a:r>
              <a:rPr>
                <a:solidFill>
                  <a:srgbClr val="008F00"/>
                </a:solidFill>
              </a:rPr>
              <a:t>@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942193"/>
                </a:solidFill>
              </a:rPr>
              <a:t>3</a:t>
            </a:r>
            <a:r>
              <a:rPr>
                <a:solidFill>
                  <a:srgbClr val="929000"/>
                </a:solidFill>
              </a:rPr>
              <a:t>p</a:t>
            </a:r>
            <a:r>
              <a:rPr>
                <a:solidFill>
                  <a:srgbClr val="936400"/>
                </a:solidFill>
              </a:rPr>
              <a:t>f</a:t>
            </a:r>
            <a:r>
              <a:t>l</a:t>
            </a:r>
            <a:r>
              <a:rPr>
                <a:solidFill>
                  <a:srgbClr val="009193"/>
                </a:solidFill>
              </a:rPr>
              <a:t>r</a:t>
            </a:r>
            <a:r>
              <a:rPr>
                <a:solidFill>
                  <a:srgbClr val="941100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pv</a:t>
            </a:r>
            <a:r>
              <a:rPr>
                <a:solidFill>
                  <a:srgbClr val="929000"/>
                </a:solidFill>
              </a:rPr>
              <a:t>4</a:t>
            </a:r>
            <a:br>
              <a:rPr>
                <a:solidFill>
                  <a:srgbClr val="929000"/>
                </a:solidFill>
              </a:rPr>
            </a:br>
            <a:r>
              <a:rPr>
                <a:solidFill>
                  <a:srgbClr val="929000"/>
                </a:solidFill>
              </a:rPr>
              <a:t>  </a:t>
            </a:r>
            <a:r>
              <a:rPr>
                <a:solidFill>
                  <a:srgbClr val="941100"/>
                </a:solidFill>
              </a:rPr>
              <a:t>08</a:t>
            </a:r>
            <a:r>
              <a:rPr>
                <a:solidFill>
                  <a:srgbClr val="520E51"/>
                </a:solidFill>
              </a:rPr>
              <a:t>i</a:t>
            </a:r>
            <a:r>
              <a:rPr>
                <a:solidFill>
                  <a:srgbClr val="008F00"/>
                </a:solidFill>
              </a:rPr>
              <a:t>c</a:t>
            </a:r>
            <a:r>
              <a:t>4</a:t>
            </a:r>
            <a:r>
              <a:rPr>
                <a:solidFill>
                  <a:srgbClr val="941100"/>
                </a:solidFill>
              </a:rPr>
              <a:t>i</a:t>
            </a:r>
            <a:r>
              <a:rPr>
                <a:solidFill>
                  <a:srgbClr val="936400"/>
                </a:solidFill>
              </a:rPr>
              <a:t>(</a:t>
            </a:r>
            <a:r>
              <a:rPr>
                <a:solidFill>
                  <a:srgbClr val="520E51"/>
                </a:solidFill>
              </a:rPr>
              <a:t>r</a:t>
            </a:r>
            <a:r>
              <a:rPr>
                <a:solidFill>
                  <a:srgbClr val="008F00"/>
                </a:solidFill>
              </a:rPr>
              <a:t>rb</a:t>
            </a:r>
            <a:r>
              <a:rPr>
                <a:solidFill>
                  <a:srgbClr val="941100"/>
                </a:solidFill>
              </a:rPr>
              <a:t>8</a:t>
            </a:r>
            <a:r>
              <a:rPr>
                <a:solidFill>
                  <a:srgbClr val="9364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r</a:t>
            </a:r>
            <a:r>
              <a:rPr>
                <a:solidFill>
                  <a:srgbClr val="009193"/>
                </a:solidFill>
              </a:rPr>
              <a:t>e</a:t>
            </a:r>
            <a:r>
              <a:rPr>
                <a:solidFill>
                  <a:srgbClr val="520E51"/>
                </a:solidFill>
              </a:rPr>
              <a:t>a</a:t>
            </a:r>
            <a:r>
              <a:rPr>
                <a:solidFill>
                  <a:srgbClr val="936400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0</a:t>
            </a:r>
            <a:r>
              <a:rPr>
                <a:solidFill>
                  <a:srgbClr val="009193"/>
                </a:solidFill>
              </a:rPr>
              <a:t>5</a:t>
            </a:r>
            <a:r>
              <a:rPr>
                <a:solidFill>
                  <a:srgbClr val="941100"/>
                </a:solidFill>
              </a:rPr>
              <a:t>j$</a:t>
            </a:r>
            <a:r>
              <a:rPr>
                <a:solidFill>
                  <a:srgbClr val="009193"/>
                </a:solidFill>
              </a:rPr>
              <a:t>3</a:t>
            </a:r>
            <a:r>
              <a:t>l</a:t>
            </a:r>
            <a:r>
              <a:rPr>
                <a:solidFill>
                  <a:srgbClr val="520E51"/>
                </a:solidFill>
              </a:rPr>
              <a:t>c</a:t>
            </a:r>
            <a:r>
              <a:rPr>
                <a:solidFill>
                  <a:srgbClr val="942193"/>
                </a:solidFill>
              </a:rPr>
              <a:t>4</a:t>
            </a:r>
            <a:r>
              <a:rPr>
                <a:solidFill>
                  <a:srgbClr val="520E51"/>
                </a:solidFill>
              </a:rPr>
              <a:t>p</a:t>
            </a:r>
            <a:r>
              <a:rPr>
                <a:solidFill>
                  <a:srgbClr val="929000"/>
                </a:solidFill>
              </a:rPr>
              <a:t>a</a:t>
            </a:r>
            <a:r>
              <a:t>i</a:t>
            </a:r>
            <a:r>
              <a:rPr>
                <a:solidFill>
                  <a:srgbClr val="008F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m$</a:t>
            </a:r>
            <a:r>
              <a:rPr>
                <a:solidFill>
                  <a:srgbClr val="936400"/>
                </a:solidFill>
              </a:rPr>
              <a:t>z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@</a:t>
            </a:r>
            <a:r>
              <a:rPr>
                <a:solidFill>
                  <a:srgbClr val="941100"/>
                </a:solidFill>
              </a:rPr>
              <a:t>u</a:t>
            </a:r>
            <a:r>
              <a:t>6</a:t>
            </a:r>
            <a:r>
              <a:rPr>
                <a:solidFill>
                  <a:srgbClr val="936400"/>
                </a:solidFill>
              </a:rPr>
              <a:t>i</a:t>
            </a:r>
            <a:r>
              <a:rPr>
                <a:solidFill>
                  <a:srgbClr val="929000"/>
                </a:solidFill>
              </a:rPr>
              <a:t>@</a:t>
            </a:r>
            <a:r>
              <a:rPr>
                <a:solidFill>
                  <a:srgbClr val="936400"/>
                </a:solidFill>
              </a:rPr>
              <a:t>p</a:t>
            </a:r>
            <a:r>
              <a:rPr>
                <a:solidFill>
                  <a:srgbClr val="941100"/>
                </a:solidFill>
              </a:rPr>
              <a:t>e</a:t>
            </a:r>
            <a:r>
              <a:rPr>
                <a:solidFill>
                  <a:srgbClr val="009193"/>
                </a:solidFill>
              </a:rPr>
              <a:t>3g</a:t>
            </a:r>
            <a:r>
              <a:rPr>
                <a:solidFill>
                  <a:srgbClr val="942193"/>
                </a:solidFill>
              </a:rPr>
              <a:t>o</a:t>
            </a:r>
            <a:r>
              <a:t>n</a:t>
            </a:r>
            <a:r>
              <a:rPr>
                <a:solidFill>
                  <a:srgbClr val="008F00"/>
                </a:solidFill>
              </a:rPr>
              <a:t>w</a:t>
            </a:r>
            <a:r>
              <a:rPr>
                <a:solidFill>
                  <a:srgbClr val="009193"/>
                </a:solidFill>
              </a:rPr>
              <a:t>t3</a:t>
            </a:r>
            <a:r>
              <a:rPr>
                <a:solidFill>
                  <a:srgbClr val="520E51"/>
                </a:solidFill>
              </a:rPr>
              <a:t>9</a:t>
            </a:r>
            <a:r>
              <a:rPr>
                <a:solidFill>
                  <a:srgbClr val="941100"/>
                </a:solidFill>
              </a:rPr>
              <a:t>5</a:t>
            </a:r>
            <a:r>
              <a:rPr>
                <a:solidFill>
                  <a:srgbClr val="929000"/>
                </a:solidFill>
              </a:rPr>
              <a:t>!</a:t>
            </a:r>
            <a:r>
              <a:rPr>
                <a:solidFill>
                  <a:srgbClr val="009193"/>
                </a:solidFill>
              </a:rPr>
              <a:t>(</a:t>
            </a:r>
            <a:r>
              <a:rPr>
                <a:solidFill>
                  <a:srgbClr val="929000"/>
                </a:solidFill>
              </a:rPr>
              <a:t>)9</a:t>
            </a:r>
            <a:r>
              <a:t>h</a:t>
            </a:r>
            <a:r>
              <a:rPr>
                <a:solidFill>
                  <a:srgbClr val="942193"/>
                </a:solidFill>
              </a:rPr>
              <a:t>q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941100"/>
                </a:solidFill>
              </a:rPr>
              <a:t>9</a:t>
            </a:r>
            <a:r>
              <a:rPr>
                <a:solidFill>
                  <a:srgbClr val="929000"/>
                </a:solidFill>
              </a:rPr>
              <a:t>$p</a:t>
            </a:r>
            <a:r>
              <a:rPr>
                <a:solidFill>
                  <a:srgbClr val="008F00"/>
                </a:solidFill>
              </a:rPr>
              <a:t>7</a:t>
            </a:r>
            <a:r>
              <a:rPr>
                <a:solidFill>
                  <a:srgbClr val="929000"/>
                </a:solidFill>
              </a:rPr>
              <a:t>1</a:t>
            </a:r>
            <a:r>
              <a:rPr>
                <a:solidFill>
                  <a:srgbClr val="936400"/>
                </a:solidFill>
              </a:rPr>
              <a:t>!</a:t>
            </a:r>
            <a:r>
              <a:rPr>
                <a:solidFill>
                  <a:srgbClr val="520E51"/>
                </a:solidFill>
              </a:rPr>
              <a:t>or</a:t>
            </a:r>
            <a:r>
              <a:rPr>
                <a:solidFill>
                  <a:srgbClr val="008F00"/>
                </a:solidFill>
              </a:rPr>
              <a:t>a</a:t>
            </a:r>
            <a:r>
              <a:rPr>
                <a:solidFill>
                  <a:srgbClr val="942193"/>
                </a:solidFill>
              </a:rPr>
              <a:t>#</a:t>
            </a:r>
            <a:r>
              <a:rPr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929000"/>
                </a:solidFill>
              </a:rPr>
              <a:t>4</a:t>
            </a:r>
            <a:r>
              <a:rPr>
                <a:solidFill>
                  <a:srgbClr val="941100"/>
                </a:solidFill>
              </a:rPr>
              <a:t>c</a:t>
            </a:r>
            <a:r>
              <a:rPr>
                <a:solidFill>
                  <a:srgbClr val="008F00"/>
                </a:solidFill>
              </a:rPr>
              <a:t>x</a:t>
            </a:r>
            <a:r>
              <a:rPr>
                <a:solidFill>
                  <a:srgbClr val="941100"/>
                </a:solidFill>
              </a:rPr>
              <a:t>8</a:t>
            </a:r>
          </a:p>
        </p:txBody>
      </p:sp>
      <p:sp>
        <p:nvSpPr>
          <p:cNvPr id="109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10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11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12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13" name="running 1 test…"/>
          <p:cNvSpPr txBox="1"/>
          <p:nvPr/>
        </p:nvSpPr>
        <p:spPr>
          <a:xfrm>
            <a:off x="7175171" y="3256337"/>
            <a:ext cx="404178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C3F985"/>
                </a:solidFill>
              </a:rPr>
              <a:t>ok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C3F985"/>
                </a:solidFill>
              </a:rPr>
              <a:t>ok</a:t>
            </a:r>
            <a:r>
              <a:t>. 1 passed; …</a:t>
            </a:r>
          </a:p>
        </p:txBody>
      </p:sp>
      <p:sp>
        <p:nvSpPr>
          <p:cNvPr id="114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15" name="if a &gt;= b {…"/>
          <p:cNvSpPr txBox="1"/>
          <p:nvPr/>
        </p:nvSpPr>
        <p:spPr>
          <a:xfrm>
            <a:off x="677573" y="600612"/>
            <a:ext cx="9931877" cy="1619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" name="fn max_of_three(a: u64, b: u64, c: u64) -&gt; u64 {…"/>
          <p:cNvSpPr txBox="1"/>
          <p:nvPr/>
        </p:nvSpPr>
        <p:spPr>
          <a:xfrm>
            <a:off x="677573" y="295812"/>
            <a:ext cx="9391899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20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21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22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23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24" name="((3, 4, 1), 4),"/>
          <p:cNvSpPr txBox="1"/>
          <p:nvPr/>
        </p:nvSpPr>
        <p:spPr>
          <a:xfrm>
            <a:off x="679627" y="4426033"/>
            <a:ext cx="26699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</p:txBody>
      </p:sp>
      <p:sp>
        <p:nvSpPr>
          <p:cNvPr id="125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26" name="running 1 test…"/>
          <p:cNvSpPr txBox="1"/>
          <p:nvPr/>
        </p:nvSpPr>
        <p:spPr>
          <a:xfrm>
            <a:off x="7162242" y="3269037"/>
            <a:ext cx="459051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EF8978"/>
                </a:solidFill>
              </a:rPr>
              <a:t>FAILED</a:t>
            </a: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EF8978"/>
                </a:solidFill>
              </a:rPr>
              <a:t>FAILED</a:t>
            </a:r>
            <a:r>
              <a:t>. … 1 failed 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3"/>
      <p:bldP build="whole" bldLvl="1" animBg="1" rev="0" advAuto="0" spid="124" grpId="1"/>
      <p:bldP build="whole" bldLvl="1" animBg="1" rev="0" advAuto="0" spid="12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"/>
          <p:cNvSpPr/>
          <p:nvPr/>
        </p:nvSpPr>
        <p:spPr>
          <a:xfrm>
            <a:off x="6956490" y="2540000"/>
            <a:ext cx="5344955" cy="2212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1706369" y="6304838"/>
            <a:ext cx="262345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fn max_of_three(a: u64, b: u64, c: u64) -&gt; u64 {…"/>
          <p:cNvSpPr txBox="1"/>
          <p:nvPr/>
        </p:nvSpPr>
        <p:spPr>
          <a:xfrm>
            <a:off x="677573" y="295812"/>
            <a:ext cx="9391899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33" name="#[test] fn test_max_of_three() {…"/>
          <p:cNvSpPr txBox="1"/>
          <p:nvPr/>
        </p:nvSpPr>
        <p:spPr>
          <a:xfrm>
            <a:off x="681786" y="2814429"/>
            <a:ext cx="4453335" cy="38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7943E8"/>
                </a:solidFill>
              </a:rPr>
              <a:t>#[test]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test_max_of_three</a:t>
            </a:r>
            <a:r>
              <a:rPr>
                <a:solidFill>
                  <a:srgbClr val="383A40"/>
                </a:solidFill>
              </a:rPr>
              <a:t>()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34" name="let test_cases = […"/>
          <p:cNvSpPr txBox="1"/>
          <p:nvPr/>
        </p:nvSpPr>
        <p:spPr>
          <a:xfrm>
            <a:off x="688868" y="3130763"/>
            <a:ext cx="2807148" cy="193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let</a:t>
            </a:r>
            <a:r>
              <a:t> test_cases </a:t>
            </a:r>
            <a:r>
              <a:rPr>
                <a:solidFill>
                  <a:srgbClr val="AF5F00"/>
                </a:solidFill>
              </a:rPr>
              <a:t>=</a:t>
            </a:r>
            <a:r>
              <a:t> [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1</a:t>
            </a:r>
            <a:r>
              <a:t>, 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 </a:t>
            </a:r>
            <a:r>
              <a:rPr>
                <a:solidFill>
                  <a:srgbClr val="C43A55"/>
                </a:solidFill>
              </a:rPr>
              <a:t>6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2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];</a:t>
            </a:r>
          </a:p>
        </p:txBody>
      </p:sp>
      <p:sp>
        <p:nvSpPr>
          <p:cNvPr id="135" name="for ((a, b, c), r_expected) in test_cases {…"/>
          <p:cNvSpPr txBox="1"/>
          <p:nvPr/>
        </p:nvSpPr>
        <p:spPr>
          <a:xfrm>
            <a:off x="664809" y="5069456"/>
            <a:ext cx="6236706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for</a:t>
            </a:r>
            <a:r>
              <a:t> ((a, b, c), r_expected) </a:t>
            </a:r>
            <a:r>
              <a:rPr>
                <a:solidFill>
                  <a:srgbClr val="AF5F00"/>
                </a:solidFill>
              </a:rPr>
              <a:t>in</a:t>
            </a:r>
            <a:r>
              <a:t> test_cases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let</a:t>
            </a:r>
            <a:r>
              <a:rPr>
                <a:solidFill>
                  <a:srgbClr val="383A40"/>
                </a:solidFill>
              </a:rPr>
              <a:t> r_actual </a:t>
            </a:r>
            <a:r>
              <a:rPr>
                <a:solidFill>
                  <a:srgbClr val="AF5F00"/>
                </a:solidFill>
              </a:rPr>
              <a:t>=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(a, b, c);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7943E8"/>
                </a:solidFill>
              </a:rPr>
              <a:t>assert!</a:t>
            </a:r>
            <a:r>
              <a:t>(r_actual </a:t>
            </a:r>
            <a:r>
              <a:rPr>
                <a:solidFill>
                  <a:srgbClr val="AF5F00"/>
                </a:solidFill>
              </a:rPr>
              <a:t>==</a:t>
            </a:r>
            <a:r>
              <a:t> r_expected);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36" name="$"/>
          <p:cNvSpPr txBox="1"/>
          <p:nvPr/>
        </p:nvSpPr>
        <p:spPr>
          <a:xfrm>
            <a:off x="7170590" y="2733337"/>
            <a:ext cx="3378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</a:t>
            </a:r>
          </a:p>
        </p:txBody>
      </p:sp>
      <p:sp>
        <p:nvSpPr>
          <p:cNvPr id="137" name="((3, 4, 1), 4),"/>
          <p:cNvSpPr txBox="1"/>
          <p:nvPr/>
        </p:nvSpPr>
        <p:spPr>
          <a:xfrm>
            <a:off x="679627" y="4426033"/>
            <a:ext cx="2669966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((</a:t>
            </a:r>
            <a:r>
              <a:rPr>
                <a:solidFill>
                  <a:srgbClr val="C43A55"/>
                </a:solidFill>
              </a:rPr>
              <a:t>3</a:t>
            </a:r>
            <a:r>
              <a:t>, </a:t>
            </a:r>
            <a:r>
              <a:rPr>
                <a:solidFill>
                  <a:srgbClr val="C43A55"/>
                </a:solidFill>
              </a:rPr>
              <a:t>4</a:t>
            </a:r>
            <a:r>
              <a:t>, </a:t>
            </a:r>
            <a:r>
              <a:rPr>
                <a:solidFill>
                  <a:srgbClr val="C43A55"/>
                </a:solidFill>
              </a:rPr>
              <a:t>1</a:t>
            </a:r>
            <a:r>
              <a:t>), </a:t>
            </a:r>
            <a:r>
              <a:rPr>
                <a:solidFill>
                  <a:srgbClr val="C43A55"/>
                </a:solidFill>
              </a:rPr>
              <a:t>4</a:t>
            </a:r>
            <a:r>
              <a:t>),</a:t>
            </a:r>
          </a:p>
        </p:txBody>
      </p:sp>
      <p:sp>
        <p:nvSpPr>
          <p:cNvPr id="138" name="cargo test"/>
          <p:cNvSpPr txBox="1"/>
          <p:nvPr/>
        </p:nvSpPr>
        <p:spPr>
          <a:xfrm>
            <a:off x="7181358" y="2714643"/>
            <a:ext cx="1709689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 cargo test</a:t>
            </a:r>
          </a:p>
        </p:txBody>
      </p:sp>
      <p:sp>
        <p:nvSpPr>
          <p:cNvPr id="139" name="running 1 test…"/>
          <p:cNvSpPr txBox="1"/>
          <p:nvPr/>
        </p:nvSpPr>
        <p:spPr>
          <a:xfrm>
            <a:off x="7162242" y="3269037"/>
            <a:ext cx="4590518" cy="13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running 1 test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test_max_of_three ... </a:t>
            </a:r>
            <a:r>
              <a:rPr>
                <a:solidFill>
                  <a:srgbClr val="EF8978"/>
                </a:solidFill>
              </a:rPr>
              <a:t>FAILED</a:t>
            </a: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EF8978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C7C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 result: </a:t>
            </a:r>
            <a:r>
              <a:rPr>
                <a:solidFill>
                  <a:srgbClr val="EF8978"/>
                </a:solidFill>
              </a:rPr>
              <a:t>FAILED</a:t>
            </a:r>
            <a:r>
              <a:t>. … 1 failed 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  <p:bldP build="whole" bldLvl="1" animBg="1" rev="0" advAuto="0" spid="139" grpId="3"/>
      <p:bldP build="whole" bldLvl="1" animBg="1" rev="0" advAuto="0" spid="13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f a &gt;= b {…"/>
          <p:cNvSpPr txBox="1"/>
          <p:nvPr/>
        </p:nvSpPr>
        <p:spPr>
          <a:xfrm>
            <a:off x="678609" y="613312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710090" y="6304838"/>
            <a:ext cx="258624" cy="3924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fn max_of_three(a: u64, b: u64, c: u64) -&gt; u64"/>
          <p:cNvSpPr txBox="1"/>
          <p:nvPr/>
        </p:nvSpPr>
        <p:spPr>
          <a:xfrm>
            <a:off x="677573" y="280260"/>
            <a:ext cx="6373888" cy="34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44" name="{…"/>
          <p:cNvSpPr txBox="1"/>
          <p:nvPr/>
        </p:nvSpPr>
        <p:spPr>
          <a:xfrm>
            <a:off x="685815" y="295812"/>
            <a:ext cx="6648252" cy="22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 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f a &gt;= b {…"/>
          <p:cNvSpPr txBox="1"/>
          <p:nvPr/>
        </p:nvSpPr>
        <p:spPr>
          <a:xfrm>
            <a:off x="678609" y="3545320"/>
            <a:ext cx="9391899" cy="161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b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7943E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rPr>
                <a:solidFill>
                  <a:srgbClr val="383A40"/>
                </a:solidFill>
              </a:rP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rPr>
                <a:solidFill>
                  <a:srgbClr val="383A40"/>
                </a:solidFill>
              </a:rPr>
              <a:t> c { </a:t>
            </a:r>
            <a:r>
              <a:t>unreachable!</a:t>
            </a:r>
            <a:r>
              <a:rPr>
                <a:solidFill>
                  <a:srgbClr val="383A40"/>
                </a:solidFill>
              </a:rPr>
              <a:t>()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rPr>
                <a:solidFill>
                  <a:srgbClr val="383A40"/>
                </a:solidFill>
              </a:rPr>
              <a:t> { c } }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a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a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</a:t>
            </a:r>
            <a:r>
              <a:rPr>
                <a:solidFill>
                  <a:srgbClr val="AF5F00"/>
                </a:solidFill>
              </a:rPr>
              <a:t>if</a:t>
            </a:r>
            <a:r>
              <a:t> b </a:t>
            </a:r>
            <a:r>
              <a:rPr>
                <a:solidFill>
                  <a:srgbClr val="AF5F00"/>
                </a:solidFill>
              </a:rPr>
              <a:t>&gt;=</a:t>
            </a:r>
            <a:r>
              <a:t> c { b } </a:t>
            </a:r>
            <a:r>
              <a:rPr>
                <a:solidFill>
                  <a:srgbClr val="AF5F00"/>
                </a:solidFill>
              </a:rPr>
              <a:t>else</a:t>
            </a:r>
            <a:r>
              <a:t> { c } }</a:t>
            </a: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14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1700629" y="6238616"/>
            <a:ext cx="258624" cy="39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fn max_of_three(a: u64, b: u64, c: u64) -&gt; u64"/>
          <p:cNvSpPr txBox="1"/>
          <p:nvPr/>
        </p:nvSpPr>
        <p:spPr>
          <a:xfrm>
            <a:off x="677573" y="2022616"/>
            <a:ext cx="6373888" cy="34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F5F00"/>
                </a:solidFill>
              </a:rPr>
              <a:t>fn</a:t>
            </a:r>
            <a:r>
              <a:rPr>
                <a:solidFill>
                  <a:srgbClr val="383A40"/>
                </a:solidFill>
              </a:rPr>
              <a:t> </a:t>
            </a:r>
            <a:r>
              <a:t>max_of_three</a:t>
            </a:r>
            <a:r>
              <a:rPr>
                <a:solidFill>
                  <a:srgbClr val="383A40"/>
                </a:solidFill>
              </a:rPr>
              <a:t>(a: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b: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, c: </a:t>
            </a:r>
            <a:r>
              <a:rPr>
                <a:solidFill>
                  <a:srgbClr val="4A9552"/>
                </a:solidFill>
              </a:rPr>
              <a:t>u64</a:t>
            </a:r>
            <a:r>
              <a:rPr>
                <a:solidFill>
                  <a:srgbClr val="383A40"/>
                </a:solidFill>
              </a:rPr>
              <a:t>) </a:t>
            </a:r>
            <a:r>
              <a:rPr>
                <a:solidFill>
                  <a:srgbClr val="AF5F00"/>
                </a:solidFill>
              </a:rPr>
              <a:t>-&gt;</a:t>
            </a:r>
            <a:r>
              <a:rPr>
                <a:solidFill>
                  <a:srgbClr val="383A40"/>
                </a:solidFill>
              </a:rPr>
              <a:t> </a:t>
            </a:r>
            <a:r>
              <a:rPr>
                <a:solidFill>
                  <a:srgbClr val="4A9552"/>
                </a:solidFill>
              </a:rPr>
              <a:t>u64</a:t>
            </a:r>
          </a:p>
        </p:txBody>
      </p:sp>
      <p:sp>
        <p:nvSpPr>
          <p:cNvPr id="150" name="{…"/>
          <p:cNvSpPr txBox="1"/>
          <p:nvPr/>
        </p:nvSpPr>
        <p:spPr>
          <a:xfrm>
            <a:off x="677573" y="1934382"/>
            <a:ext cx="6373888" cy="352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                                              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7608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383A40"/>
                </a:solidFill>
              </a:rPr>
              <a:t>{</a:t>
            </a:r>
            <a:endParaRPr>
              <a:solidFill>
                <a:srgbClr val="383A40"/>
              </a:solidFill>
            </a:endParaR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>
                <a:solidFill>
                  <a:srgbClr val="383A4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arnoTheme">
  <a:themeElements>
    <a:clrScheme name="Parno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0000FF"/>
      </a:hlink>
      <a:folHlink>
        <a:srgbClr val="FF00FF"/>
      </a:folHlink>
    </a:clrScheme>
    <a:fontScheme name="Parno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arno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noTheme">
  <a:themeElements>
    <a:clrScheme name="Parno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0000FF"/>
      </a:hlink>
      <a:folHlink>
        <a:srgbClr val="FF00FF"/>
      </a:folHlink>
    </a:clrScheme>
    <a:fontScheme name="Parno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arno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